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jpg" Extension="jpeg"/>
  <Default ContentType="image/png" Extension="png"/>
  <Default ContentType="image/bmp" Extension="bmp"/>
  <Default ContentType="image/gif" Extension="gif"/>
  <Default ContentType="image/tif" Extension="tif"/>
  <Default ContentType="application/pdf" Extension="pdf"/>
  <Default ContentType="application/movie" Extension="mov"/>
  <Default ContentType="application/vnd.openxmlformats-officedocument.vmlDrawing" Extension="vml"/>
  <Default ContentType="application/vnd.openxmlformats-officedocument.spreadsheetml.sheet" Extension="xlsx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commentAuthors+xml" PartName="/ppt/commentAuthors.xml"/>
  <Override ContentType="application/vnd.openxmlformats-officedocument.presentationml.tableStyles+xml" PartName="/ppt/tableStyles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presentationml.notesMaster+xml" PartName="/ppt/notesMasters/notes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theme+xml" PartName="/ppt/theme/theme2.xml"/>
  <Override ContentType="image/jpeg" PartName="/ppt/media/image1.jpeg"/>
  <Override ContentType="image/jpeg" PartName="/ppt/media/image2.jpeg"/>
  <Override ContentType="image/jpeg" PartName="/ppt/media/image3.jpeg"/>
  <Override ContentType="application/vnd.openxmlformats-officedocument.presentationml.notesSlide+xml" PartName="/ppt/notesSlides/notesSlide1.xml"/>
  <Override ContentType="image/jpeg" PartName="/ppt/media/image4.jpeg"/>
  <Override ContentType="image/jpeg" PartName="/ppt/media/image5.jpeg"/>
  <Override ContentType="application/vnd.openxmlformats-officedocument.custom-properties+xml" PartName="/docProps/custom.xml"/>
</Types>
</file>

<file path=_rels/.rels><?xml version="1.0" encoding="UTF-8" standalone="no" ?><Relationships xmlns="http://schemas.openxmlformats.org/package/2006/relationships"><Relationship Id="rId1" Target="docProps/core.xml" Type="http://schemas.openxmlformats.org/package/2006/relationships/metadata/core-properties"/><Relationship Id="rId2" Target="docProps/app.xml" Type="http://schemas.openxmlformats.org/officeDocument/2006/relationships/extended-properties"/><Relationship Id="rId3" Target="ppt/presentation.xml" Type="http://schemas.openxmlformats.org/officeDocument/2006/relationships/officeDocument"/>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4" name="Shape 2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>
              <a:lnSpc>
                <a:spcPct val="100000"/>
              </a:lnSpc>
              <a:defRPr b="1" sz="4100">
                <a:latin typeface="Helvetica"/>
                <a:ea typeface="Helvetica"/>
                <a:cs typeface="Helvetica"/>
                <a:sym typeface="Helvetica"/>
              </a:defRPr>
            </a:pPr>
            <a:r>
              <a:t>FOGO - TRADICAO ORAL - SOMOS CONTADORES DE HISTÓRIAS HÁ MAIS 1 MILHÃO DE ANOS</a:t>
            </a:r>
          </a:p>
          <a:p>
            <a:pPr defTabSz="584200">
              <a:lnSpc>
                <a:spcPct val="100000"/>
              </a:lnSpc>
              <a:defRPr b="1" sz="4100">
                <a:latin typeface="Helvetica"/>
                <a:ea typeface="Helvetica"/>
                <a:cs typeface="Helvetica"/>
                <a:sym typeface="Helvetica"/>
              </a:defRPr>
            </a:pPr>
            <a:r>
              <a:t>POSSO USAR O FOGO? CONTRIBUI PRA HISTORIA? OQUE = ALESSANDRA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29606" y="-12700"/>
            <a:ext cx="16551777" cy="1103451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3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3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3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3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2578099" y="2447924"/>
            <a:ext cx="7848602" cy="2476501"/>
          </a:xfrm>
          <a:prstGeom prst="rect">
            <a:avLst/>
          </a:prstGeom>
        </p:spPr>
        <p:txBody>
          <a:bodyPr lIns="28575" tIns="28575" rIns="28575" bIns="28575" anchor="b">
            <a:noAutofit/>
          </a:bodyPr>
          <a:lstStyle>
            <a:lvl1pPr>
              <a:defRPr sz="7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sz="quarter" idx="1"/>
          </p:nvPr>
        </p:nvSpPr>
        <p:spPr>
          <a:xfrm>
            <a:off x="2578099" y="4991100"/>
            <a:ext cx="7848602" cy="857250"/>
          </a:xfrm>
          <a:prstGeom prst="rect">
            <a:avLst/>
          </a:prstGeom>
        </p:spPr>
        <p:txBody>
          <a:bodyPr lIns="28575" tIns="28575" rIns="28575" bIns="28575" anchor="t">
            <a:no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6373812" y="8210550"/>
            <a:ext cx="247651" cy="260350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1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/>
          <p:nvPr>
            <p:ph type="title"/>
          </p:nvPr>
        </p:nvSpPr>
        <p:spPr>
          <a:xfrm>
            <a:off x="2578099" y="1409699"/>
            <a:ext cx="7848602" cy="1828801"/>
          </a:xfrm>
          <a:prstGeom prst="rect">
            <a:avLst/>
          </a:prstGeom>
        </p:spPr>
        <p:txBody>
          <a:bodyPr lIns="28575" tIns="28575" rIns="28575" bIns="28575">
            <a:noAutofit/>
          </a:bodyPr>
          <a:lstStyle>
            <a:lvl1pPr>
              <a:defRPr sz="7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5" name="Body Level One…"/>
          <p:cNvSpPr txBox="1"/>
          <p:nvPr>
            <p:ph type="body" sz="half" idx="1"/>
          </p:nvPr>
        </p:nvSpPr>
        <p:spPr>
          <a:xfrm>
            <a:off x="2578099" y="3295650"/>
            <a:ext cx="7848602" cy="4295776"/>
          </a:xfrm>
          <a:prstGeom prst="rect">
            <a:avLst/>
          </a:prstGeom>
        </p:spPr>
        <p:txBody>
          <a:bodyPr lIns="28575" tIns="28575" rIns="28575" bIns="28575">
            <a:noAutofit/>
          </a:bodyPr>
          <a:lstStyle>
            <a:lvl1pPr marL="654050" indent="-400050">
              <a:spcBef>
                <a:spcPts val="2300"/>
              </a:spcBef>
              <a:buClrTx/>
              <a:buSzPct val="171000"/>
              <a:defRPr sz="3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96950" indent="-400050">
              <a:spcBef>
                <a:spcPts val="2300"/>
              </a:spcBef>
              <a:buClrTx/>
              <a:buSzPct val="171000"/>
              <a:defRPr sz="3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39850" indent="-400050">
              <a:spcBef>
                <a:spcPts val="2300"/>
              </a:spcBef>
              <a:buClrTx/>
              <a:buSzPct val="171000"/>
              <a:defRPr sz="3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695450" indent="-400050">
              <a:spcBef>
                <a:spcPts val="2300"/>
              </a:spcBef>
              <a:buClrTx/>
              <a:buSzPct val="171000"/>
              <a:defRPr sz="3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038350" indent="-400050">
              <a:spcBef>
                <a:spcPts val="2300"/>
              </a:spcBef>
              <a:buClrTx/>
              <a:buSzPct val="171000"/>
              <a:defRPr sz="3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6373812" y="8210550"/>
            <a:ext cx="247651" cy="260350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1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-647700" y="508000"/>
            <a:ext cx="12369801" cy="6142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451058" y="-138499"/>
            <a:ext cx="13525502" cy="90170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473575" y="2032000"/>
            <a:ext cx="10287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426200" y="4965700"/>
            <a:ext cx="5886450" cy="3924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7350" y="639233"/>
            <a:ext cx="5880100" cy="3920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3400425" y="-127000"/>
            <a:ext cx="13525500" cy="9017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62.jpeg" Type="http://schemas.openxmlformats.org/officeDocument/2006/relationships/image"/></Relationships>
</file>

<file path=ppt/slides/_rels/slide11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63.jpeg" Type="http://schemas.openxmlformats.org/officeDocument/2006/relationships/image"/></Relationships>
</file>

<file path=ppt/slides/_rels/slide12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64.jpeg" Type="http://schemas.openxmlformats.org/officeDocument/2006/relationships/image"/></Relationships>
</file>

<file path=ppt/slides/_rels/slide13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65.jpeg" Type="http://schemas.openxmlformats.org/officeDocument/2006/relationships/image"/></Relationships>
</file>

<file path=ppt/slides/_rels/slide14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5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67.jpeg" Type="http://schemas.openxmlformats.org/officeDocument/2006/relationships/image"/></Relationships>
</file>

<file path=ppt/slides/_rels/slide16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68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17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69.png" Type="http://schemas.openxmlformats.org/officeDocument/2006/relationships/image"/></Relationships>
</file>

<file path=ppt/slides/_rels/slide18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70.png" Type="http://schemas.openxmlformats.org/officeDocument/2006/relationships/image"/></Relationships>
</file>

<file path=ppt/slides/_rels/slide19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9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
</file>

<file path=ppt/slides/_rels/slide21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
</file>

<file path=ppt/slides/_rels/slide23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0.jpeg" Type="http://schemas.openxmlformats.org/officeDocument/2006/relationships/image"/><Relationship Id="rId3" Target="../media/image71.png" Type="http://schemas.openxmlformats.org/officeDocument/2006/relationships/image"/></Relationships>
</file>

<file path=ppt/slides/_rels/slide24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25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26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27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3.gif"/></Relationships>

</file>

<file path=ppt/slides/_rels/slide29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30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31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32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4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33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72.png" Type="http://schemas.openxmlformats.org/officeDocument/2006/relationships/image"/></Relationships>
</file>

<file path=ppt/slides/_rels/slide34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/Relationships>

</file>

<file path=ppt/slides/_rels/slide36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74.png" Type="http://schemas.openxmlformats.org/officeDocument/2006/relationships/image"/><Relationship Id="rId3" Target="../media/image75.png" Type="http://schemas.openxmlformats.org/officeDocument/2006/relationships/image"/></Relationships>
</file>

<file path=ppt/slides/_rels/slide37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38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39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4.pn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4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43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44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45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46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/Relationships>
</file>

<file path=ppt/slides/_rels/slide47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48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76.png" Type="http://schemas.openxmlformats.org/officeDocument/2006/relationships/image"/></Relationships>
</file>

<file path=ppt/slides/_rels/slide49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77.png" Type="http://schemas.openxmlformats.org/officeDocument/2006/relationships/image"/></Relationships>
</file>

<file path=ppt/slides/_rels/slide5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50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78.png" Type="http://schemas.openxmlformats.org/officeDocument/2006/relationships/image"/></Relationships>
</file>

<file path=ppt/slides/_rels/slide51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79.png" Type="http://schemas.openxmlformats.org/officeDocument/2006/relationships/image"/></Relationships>
</file>

<file path=ppt/slides/_rels/slide52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80.png" Type="http://schemas.openxmlformats.org/officeDocument/2006/relationships/image"/></Relationships>
</file>

<file path=ppt/slides/_rels/slide53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81.png" Type="http://schemas.openxmlformats.org/officeDocument/2006/relationships/image"/><Relationship Id="rId3" Target="../media/image82.png" Type="http://schemas.openxmlformats.org/officeDocument/2006/relationships/image"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
</file>

<file path=ppt/slides/_rels/slide55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56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57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58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30.jpeg" Type="http://schemas.openxmlformats.org/officeDocument/2006/relationships/image"/></Relationships>
</file>

<file path=ppt/slides/_rels/slide59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jpeg" Type="http://schemas.openxmlformats.org/officeDocument/2006/relationships/image"/></Relationships>
</file>

<file path=ppt/slides/_rels/slide6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57.jpeg" Type="http://schemas.openxmlformats.org/officeDocument/2006/relationships/image"/></Relationships>
</file>

<file path=ppt/slides/_rels/slide60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30.jpeg" Type="http://schemas.openxmlformats.org/officeDocument/2006/relationships/image"/><Relationship Id="rId3" Target="../media/image32.jpeg" Type="http://schemas.openxmlformats.org/officeDocument/2006/relationships/image"/></Relationships>
</file>

<file path=ppt/slides/_rels/slide61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30.jpeg" Type="http://schemas.openxmlformats.org/officeDocument/2006/relationships/image"/><Relationship Id="rId3" Target="../media/image32.jpeg" Type="http://schemas.openxmlformats.org/officeDocument/2006/relationships/image"/><Relationship Id="rId4" Target="../media/image33.jpeg" Type="http://schemas.openxmlformats.org/officeDocument/2006/relationships/image"/></Relationships>
</file>

<file path=ppt/slides/_rels/slide62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30.jpe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63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64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36.jpeg" Type="http://schemas.openxmlformats.org/officeDocument/2006/relationships/image"/></Relationships>
</file>

<file path=ppt/slides/_rels/slide65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66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37.jpeg" Type="http://schemas.openxmlformats.org/officeDocument/2006/relationships/image"/></Relationships>
</file>

<file path=ppt/slides/_rels/slide67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68.xml.rels><?xml version="1.0" encoding="UTF-8" standalone="no" ?><Relationships xmlns="http://schemas.openxmlformats.org/package/2006/relationships"><Relationship Id="rId1" Target="../slideLayouts/slideLayout15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69.xml.rels><?xml version="1.0" encoding="UTF-8" standalone="no" ?><Relationships xmlns="http://schemas.openxmlformats.org/package/2006/relationships"><Relationship Id="rId1" Target="../slideLayouts/slideLayout15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7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58.jpeg" Type="http://schemas.openxmlformats.org/officeDocument/2006/relationships/image"/>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gif"/></Relationships>

</file>

<file path=ppt/slides/_rels/slide71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hyperlink" Target="https://thispersondoesnotexist.com/" TargetMode="Externa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/Relationships>

</file>

<file path=ppt/slides/_rels/slide74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75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76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77.xml.rels><?xml version="1.0" encoding="UTF-8" standalone="no" ?><Relationships xmlns="http://schemas.openxmlformats.org/package/2006/relationships"><Relationship Id="rId1" Target="../slideLayouts/slideLayout16.xml" Type="http://schemas.openxmlformats.org/officeDocument/2006/relationships/slideLayout"/><Relationship Id="rId2" Target="../media/image43.jpeg" Type="http://schemas.openxmlformats.org/officeDocument/2006/relationships/image"/></Relationships>
</file>

<file path=ppt/slides/_rels/slide78.xml.rels><?xml version="1.0" encoding="UTF-8" standalone="no" ?><Relationships xmlns="http://schemas.openxmlformats.org/package/2006/relationships"><Relationship Id="rId1" Target="../slideLayouts/slideLayout16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59.jpeg" Type="http://schemas.openxmlformats.org/officeDocument/2006/relationships/image"/></Relationships>
</file>

<file path=ppt/slides/_rels/slide80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81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46.jpeg" Type="http://schemas.openxmlformats.org/officeDocument/2006/relationships/image"/></Relationships>
</file>

<file path=ppt/slides/_rels/slide82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47.jpeg" Type="http://schemas.openxmlformats.org/officeDocument/2006/relationships/image"/></Relationships>
</file>

<file path=ppt/slides/_rels/slide83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84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85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50.jpeg" Type="http://schemas.openxmlformats.org/officeDocument/2006/relationships/image"/></Relationships>
</file>

<file path=ppt/slides/_rels/slide86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87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51.jpeg" Type="http://schemas.openxmlformats.org/officeDocument/2006/relationships/image"/><Relationship Id="rId3" Target="../media/image52.jpeg" Type="http://schemas.openxmlformats.org/officeDocument/2006/relationships/image"/><Relationship Id="rId4" Target="../media/image53.jpeg" Type="http://schemas.openxmlformats.org/officeDocument/2006/relationships/image"/>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9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6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9.xml.rels><?xml version="1.0" encoding="UTF-8" standalone="no" 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60.png" Type="http://schemas.openxmlformats.org/officeDocument/2006/relationships/image"/><Relationship Id="rId3" Target="../media/image61.jpeg" Type="http://schemas.openxmlformats.org/officeDocument/2006/relationships/image"/>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6924374419_99247f9e3c_o.jpeg" descr="6924374419_99247f9e3c_o.jpeg"/>
          <p:cNvPicPr>
            <a:picLocks noChangeAspect="1"/>
          </p:cNvPicPr>
          <p:nvPr/>
        </p:nvPicPr>
        <p:blipFill>
          <a:blip r:embed="rId2">
            <a:extLst/>
          </a:blip>
          <a:srcRect l="28915" t="27018" r="0" b="0"/>
          <a:stretch>
            <a:fillRect/>
          </a:stretch>
        </p:blipFill>
        <p:spPr>
          <a:xfrm>
            <a:off x="-150315" y="-209165"/>
            <a:ext cx="14505356" cy="9957839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Vision…"/>
          <p:cNvSpPr txBox="1"/>
          <p:nvPr>
            <p:ph type="ctrTitle"/>
          </p:nvPr>
        </p:nvSpPr>
        <p:spPr>
          <a:xfrm>
            <a:off x="3291519" y="1921166"/>
            <a:ext cx="10464801" cy="3302001"/>
          </a:xfrm>
          <a:prstGeom prst="rect">
            <a:avLst/>
          </a:prstGeom>
        </p:spPr>
        <p:txBody>
          <a:bodyPr/>
          <a:lstStyle/>
          <a:p>
            <a:pPr>
              <a:defRPr sz="8800">
                <a:solidFill>
                  <a:srgbClr val="040303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Vision</a:t>
            </a:r>
          </a:p>
          <a:p>
            <a:pPr>
              <a:defRPr sz="8800">
                <a:solidFill>
                  <a:srgbClr val="040303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101</a:t>
            </a:r>
          </a:p>
        </p:txBody>
      </p:sp>
      <p:sp>
        <p:nvSpPr>
          <p:cNvPr id="157" name="(from ML to DL)"/>
          <p:cNvSpPr txBox="1"/>
          <p:nvPr>
            <p:ph type="subTitle" sz="quarter" idx="1"/>
          </p:nvPr>
        </p:nvSpPr>
        <p:spPr>
          <a:xfrm>
            <a:off x="3291519" y="5822925"/>
            <a:ext cx="10464801" cy="1130301"/>
          </a:xfrm>
          <a:prstGeom prst="rect">
            <a:avLst/>
          </a:prstGeom>
        </p:spPr>
        <p:txBody>
          <a:bodyPr/>
          <a:lstStyle>
            <a:lvl1pPr defTabSz="566674">
              <a:defRPr sz="6499">
                <a:solidFill>
                  <a:srgbClr val="E93F36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(from ML to DL)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"/>
          <p:cNvSpPr/>
          <p:nvPr/>
        </p:nvSpPr>
        <p:spPr>
          <a:xfrm>
            <a:off x="-413207" y="-689837"/>
            <a:ext cx="15600434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03" name="Screen Shot 2019-08-21 at 1.56.50 AM.png" descr="Screen Shot 2019-08-21 at 1.56.5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688" y="8396"/>
            <a:ext cx="11251424" cy="9736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"/>
          <p:cNvSpPr/>
          <p:nvPr/>
        </p:nvSpPr>
        <p:spPr>
          <a:xfrm>
            <a:off x="-413207" y="-689837"/>
            <a:ext cx="15600434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06" name="Screen Shot 2019-08-21 at 1.56.57 AM.png" descr="Screen Shot 2019-08-21 at 1.56.5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4099" y="357544"/>
            <a:ext cx="10856602" cy="9038512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Mas..…"/>
          <p:cNvSpPr txBox="1"/>
          <p:nvPr/>
        </p:nvSpPr>
        <p:spPr>
          <a:xfrm>
            <a:off x="9313137" y="3610699"/>
            <a:ext cx="3265933" cy="3125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600">
                <a:solidFill>
                  <a:srgbClr val="000000"/>
                </a:solidFill>
              </a:defRPr>
            </a:pPr>
            <a:r>
              <a:t>Mas..</a:t>
            </a:r>
          </a:p>
          <a:p>
            <a:pPr>
              <a:defRPr sz="6600">
                <a:solidFill>
                  <a:srgbClr val="000000"/>
                </a:solidFill>
              </a:defRPr>
            </a:pPr>
          </a:p>
          <a:p>
            <a:pPr>
              <a:defRPr sz="6600">
                <a:solidFill>
                  <a:srgbClr val="000000"/>
                </a:solidFill>
              </a:defRPr>
            </a:pPr>
            <a:r>
              <a:t>COMO?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"/>
          <p:cNvSpPr/>
          <p:nvPr/>
        </p:nvSpPr>
        <p:spPr>
          <a:xfrm>
            <a:off x="-413207" y="-689837"/>
            <a:ext cx="15600434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0" name="Exemplo!"/>
          <p:cNvSpPr txBox="1"/>
          <p:nvPr/>
        </p:nvSpPr>
        <p:spPr>
          <a:xfrm>
            <a:off x="4591570" y="175099"/>
            <a:ext cx="3821660" cy="1093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solidFill>
                  <a:srgbClr val="000000"/>
                </a:solidFill>
              </a:defRPr>
            </a:lvl1pPr>
          </a:lstStyle>
          <a:p>
            <a:pPr/>
            <a:r>
              <a:t>Exemplo!</a:t>
            </a:r>
          </a:p>
        </p:txBody>
      </p:sp>
      <p:pic>
        <p:nvPicPr>
          <p:cNvPr id="2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9717" y="1423126"/>
            <a:ext cx="10825366" cy="83551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tangle"/>
          <p:cNvSpPr/>
          <p:nvPr/>
        </p:nvSpPr>
        <p:spPr>
          <a:xfrm>
            <a:off x="-413207" y="-689837"/>
            <a:ext cx="15600434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4" name="Opção 1) Média"/>
          <p:cNvSpPr txBox="1"/>
          <p:nvPr/>
        </p:nvSpPr>
        <p:spPr>
          <a:xfrm>
            <a:off x="3310381" y="175099"/>
            <a:ext cx="6384037" cy="1093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solidFill>
                  <a:srgbClr val="000000"/>
                </a:solidFill>
              </a:defRPr>
            </a:lvl1pPr>
          </a:lstStyle>
          <a:p>
            <a:pPr/>
            <a:r>
              <a:t>Opção 1) Média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579" y="2132723"/>
            <a:ext cx="11341642" cy="7880233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Gray:Y←0.333⋅R+0.333⋅G+0.333⋅B"/>
          <p:cNvSpPr txBox="1"/>
          <p:nvPr/>
        </p:nvSpPr>
        <p:spPr>
          <a:xfrm>
            <a:off x="499507" y="1258153"/>
            <a:ext cx="1200578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10200"/>
              </a:lnSpc>
              <a:defRPr b="0" sz="6394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STIXGeneral"/>
                <a:ea typeface="STIXGeneral"/>
                <a:cs typeface="STIXGeneral"/>
                <a:sym typeface="STIXGeneral"/>
              </a:defRPr>
            </a:pPr>
            <a:r>
              <a:t>Gray:</a:t>
            </a:r>
            <a:r>
              <a:rPr i="1"/>
              <a:t>Y</a:t>
            </a:r>
            <a:r>
              <a:t>←0.333⋅</a:t>
            </a:r>
            <a:r>
              <a:rPr i="1"/>
              <a:t>R</a:t>
            </a:r>
            <a:r>
              <a:t>+0.333⋅</a:t>
            </a:r>
            <a:r>
              <a:rPr i="1"/>
              <a:t>G</a:t>
            </a:r>
            <a:r>
              <a:t>+0.333⋅</a:t>
            </a:r>
            <a:r>
              <a:rPr i="1"/>
              <a:t>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-413207" y="-689837"/>
            <a:ext cx="15600434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9" name="Opção 2) Weighted Luminance"/>
          <p:cNvSpPr txBox="1"/>
          <p:nvPr/>
        </p:nvSpPr>
        <p:spPr>
          <a:xfrm>
            <a:off x="346506" y="175099"/>
            <a:ext cx="12311788" cy="1093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solidFill>
                  <a:srgbClr val="000000"/>
                </a:solidFill>
              </a:defRPr>
            </a:lvl1pPr>
          </a:lstStyle>
          <a:p>
            <a:pPr/>
            <a:r>
              <a:t>Opção 2) Weighted Luminance</a:t>
            </a:r>
          </a:p>
        </p:txBody>
      </p:sp>
      <p:sp>
        <p:nvSpPr>
          <p:cNvPr id="220" name="Gray:Y←0.299⋅R+0.587⋅G+0.114⋅B"/>
          <p:cNvSpPr txBox="1"/>
          <p:nvPr/>
        </p:nvSpPr>
        <p:spPr>
          <a:xfrm>
            <a:off x="499507" y="1426774"/>
            <a:ext cx="1200578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10200"/>
              </a:lnSpc>
              <a:defRPr b="0" sz="6394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STIXGeneral"/>
                <a:ea typeface="STIXGeneral"/>
                <a:cs typeface="STIXGeneral"/>
                <a:sym typeface="STIXGeneral"/>
              </a:defRPr>
            </a:pPr>
            <a:r>
              <a:t>Gray:</a:t>
            </a:r>
            <a:r>
              <a:rPr i="1"/>
              <a:t>Y</a:t>
            </a:r>
            <a:r>
              <a:t>←0.299⋅</a:t>
            </a:r>
            <a:r>
              <a:rPr i="1"/>
              <a:t>R</a:t>
            </a:r>
            <a:r>
              <a:t>+0.587⋅</a:t>
            </a:r>
            <a:r>
              <a:rPr i="1"/>
              <a:t>G</a:t>
            </a:r>
            <a:r>
              <a:t>+0.114⋅</a:t>
            </a:r>
            <a:r>
              <a:rPr i="1"/>
              <a:t>B</a:t>
            </a: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201" y="2628271"/>
            <a:ext cx="12170398" cy="7561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1297817" y="-986380"/>
            <a:ext cx="15600434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4" name="Interpolação"/>
          <p:cNvSpPr txBox="1"/>
          <p:nvPr/>
        </p:nvSpPr>
        <p:spPr>
          <a:xfrm>
            <a:off x="3923944" y="221454"/>
            <a:ext cx="5156912" cy="1093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solidFill>
                  <a:srgbClr val="000000"/>
                </a:solidFill>
              </a:defRPr>
            </a:lvl1pPr>
          </a:lstStyle>
          <a:p>
            <a:pPr/>
            <a:r>
              <a:t>Interpolação</a:t>
            </a:r>
          </a:p>
        </p:txBody>
      </p:sp>
      <p:pic>
        <p:nvPicPr>
          <p:cNvPr id="225" name="Screen Shot 2019-08-23 at 12.27.34 AM.png" descr="Screen Shot 2019-08-23 at 12.27.34 AM.png"/>
          <p:cNvPicPr>
            <a:picLocks noChangeAspect="1"/>
          </p:cNvPicPr>
          <p:nvPr/>
        </p:nvPicPr>
        <p:blipFill>
          <a:blip r:embed="rId2">
            <a:extLst/>
          </a:blip>
          <a:srcRect l="33732" t="50783" r="0" b="0"/>
          <a:stretch>
            <a:fillRect/>
          </a:stretch>
        </p:blipFill>
        <p:spPr>
          <a:xfrm>
            <a:off x="4476770" y="2434499"/>
            <a:ext cx="8020032" cy="3964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Screen Shot 2019-08-23 at 12.27.34 AM.png" descr="Screen Shot 2019-08-23 at 12.27.34 AM.png"/>
          <p:cNvPicPr>
            <a:picLocks noChangeAspect="1"/>
          </p:cNvPicPr>
          <p:nvPr/>
        </p:nvPicPr>
        <p:blipFill>
          <a:blip r:embed="rId2">
            <a:extLst/>
          </a:blip>
          <a:srcRect l="0" t="0" r="66439" b="49227"/>
          <a:stretch>
            <a:fillRect/>
          </a:stretch>
        </p:blipFill>
        <p:spPr>
          <a:xfrm>
            <a:off x="365700" y="2282893"/>
            <a:ext cx="4061624" cy="4089426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(1024x1024)"/>
          <p:cNvSpPr txBox="1"/>
          <p:nvPr/>
        </p:nvSpPr>
        <p:spPr>
          <a:xfrm>
            <a:off x="598189" y="6438164"/>
            <a:ext cx="3596641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5000">
                <a:solidFill>
                  <a:srgbClr val="000000"/>
                </a:solidFill>
              </a:defRPr>
            </a:lvl1pPr>
          </a:lstStyle>
          <a:p>
            <a:pPr/>
            <a:r>
              <a:t>(1024x1024)</a:t>
            </a:r>
          </a:p>
        </p:txBody>
      </p:sp>
      <p:sp>
        <p:nvSpPr>
          <p:cNvPr id="228" name="(64x64)"/>
          <p:cNvSpPr txBox="1"/>
          <p:nvPr/>
        </p:nvSpPr>
        <p:spPr>
          <a:xfrm>
            <a:off x="5410199" y="6438164"/>
            <a:ext cx="2184401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5000">
                <a:solidFill>
                  <a:srgbClr val="000000"/>
                </a:solidFill>
              </a:defRPr>
            </a:lvl1pPr>
          </a:lstStyle>
          <a:p>
            <a:pPr/>
            <a:r>
              <a:t>(64x64)</a:t>
            </a:r>
          </a:p>
        </p:txBody>
      </p:sp>
      <p:sp>
        <p:nvSpPr>
          <p:cNvPr id="229" name="(32x32)"/>
          <p:cNvSpPr txBox="1"/>
          <p:nvPr/>
        </p:nvSpPr>
        <p:spPr>
          <a:xfrm>
            <a:off x="9400290" y="6438164"/>
            <a:ext cx="2184401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5000">
                <a:solidFill>
                  <a:srgbClr val="000000"/>
                </a:solidFill>
              </a:defRPr>
            </a:lvl1pPr>
          </a:lstStyle>
          <a:p>
            <a:pPr/>
            <a:r>
              <a:t>(32x32)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tangle"/>
          <p:cNvSpPr/>
          <p:nvPr/>
        </p:nvSpPr>
        <p:spPr>
          <a:xfrm>
            <a:off x="-1297817" y="-986380"/>
            <a:ext cx="15600434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2" name="Interpolação"/>
          <p:cNvSpPr txBox="1"/>
          <p:nvPr/>
        </p:nvSpPr>
        <p:spPr>
          <a:xfrm>
            <a:off x="3923944" y="221454"/>
            <a:ext cx="5156912" cy="1093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solidFill>
                  <a:srgbClr val="000000"/>
                </a:solidFill>
              </a:defRPr>
            </a:lvl1pPr>
          </a:lstStyle>
          <a:p>
            <a:pPr/>
            <a:r>
              <a:t>Interpolação</a:t>
            </a:r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56073"/>
          <a:stretch>
            <a:fillRect/>
          </a:stretch>
        </p:blipFill>
        <p:spPr>
          <a:xfrm>
            <a:off x="-1" y="4607677"/>
            <a:ext cx="13004801" cy="3804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resizing.png" descr="resizing.png"/>
          <p:cNvPicPr>
            <a:picLocks noChangeAspect="1"/>
          </p:cNvPicPr>
          <p:nvPr/>
        </p:nvPicPr>
        <p:blipFill>
          <a:blip r:embed="rId3">
            <a:extLst/>
          </a:blip>
          <a:srcRect l="4111" t="9611" r="38994" b="77627"/>
          <a:stretch>
            <a:fillRect/>
          </a:stretch>
        </p:blipFill>
        <p:spPr>
          <a:xfrm>
            <a:off x="713408" y="1586698"/>
            <a:ext cx="7524552" cy="1157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-413207" y="-723561"/>
            <a:ext cx="15600434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388" t="4686" r="0" b="48612"/>
          <a:stretch>
            <a:fillRect/>
          </a:stretch>
        </p:blipFill>
        <p:spPr>
          <a:xfrm>
            <a:off x="-250230" y="1678781"/>
            <a:ext cx="13505315" cy="6396016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egmentação de Imagens"/>
          <p:cNvSpPr txBox="1"/>
          <p:nvPr/>
        </p:nvSpPr>
        <p:spPr>
          <a:xfrm>
            <a:off x="1238770" y="563753"/>
            <a:ext cx="10527260" cy="1093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solidFill>
                  <a:srgbClr val="000000"/>
                </a:solidFill>
              </a:defRPr>
            </a:lvl1pPr>
          </a:lstStyle>
          <a:p>
            <a:pPr/>
            <a:r>
              <a:t>Segmentação de Imagens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tangle"/>
          <p:cNvSpPr/>
          <p:nvPr/>
        </p:nvSpPr>
        <p:spPr>
          <a:xfrm>
            <a:off x="-413207" y="-723561"/>
            <a:ext cx="15600434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53731" r="0" b="0"/>
          <a:stretch>
            <a:fillRect/>
          </a:stretch>
        </p:blipFill>
        <p:spPr>
          <a:xfrm>
            <a:off x="-740172" y="1774827"/>
            <a:ext cx="14485158" cy="6702083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egmentação de Imagens"/>
          <p:cNvSpPr txBox="1"/>
          <p:nvPr/>
        </p:nvSpPr>
        <p:spPr>
          <a:xfrm>
            <a:off x="1238770" y="563753"/>
            <a:ext cx="10527260" cy="1093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solidFill>
                  <a:srgbClr val="000000"/>
                </a:solidFill>
              </a:defRPr>
            </a:lvl1pPr>
          </a:lstStyle>
          <a:p>
            <a:pPr/>
            <a:r>
              <a:t>Segmentação de Imagens</a:t>
            </a:r>
          </a:p>
        </p:txBody>
      </p:sp>
      <p:sp>
        <p:nvSpPr>
          <p:cNvPr id="243" name="- Como determinar o limiar?"/>
          <p:cNvSpPr txBox="1"/>
          <p:nvPr/>
        </p:nvSpPr>
        <p:spPr>
          <a:xfrm>
            <a:off x="2457767" y="7636211"/>
            <a:ext cx="808926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5000">
                <a:solidFill>
                  <a:srgbClr val="000000"/>
                </a:solidFill>
              </a:defRPr>
            </a:lvl1pPr>
          </a:lstStyle>
          <a:p>
            <a:pPr/>
            <a:r>
              <a:t>- Como determinar o limiar?</a:t>
            </a:r>
          </a:p>
        </p:txBody>
      </p:sp>
      <p:sp>
        <p:nvSpPr>
          <p:cNvPr id="244" name="- Otsu (e Outras Estratégias)"/>
          <p:cNvSpPr txBox="1"/>
          <p:nvPr/>
        </p:nvSpPr>
        <p:spPr>
          <a:xfrm>
            <a:off x="2422842" y="8594644"/>
            <a:ext cx="815911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5000">
                <a:solidFill>
                  <a:srgbClr val="000000"/>
                </a:solidFill>
              </a:defRPr>
            </a:lvl1pPr>
          </a:lstStyle>
          <a:p>
            <a:pPr/>
            <a:r>
              <a:t>- Otsu (e Outras Estratégias)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ctangle"/>
          <p:cNvSpPr/>
          <p:nvPr/>
        </p:nvSpPr>
        <p:spPr>
          <a:xfrm>
            <a:off x="-413207" y="-723561"/>
            <a:ext cx="15600434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51293"/>
          <a:stretch>
            <a:fillRect/>
          </a:stretch>
        </p:blipFill>
        <p:spPr>
          <a:xfrm>
            <a:off x="1132879" y="2361692"/>
            <a:ext cx="10738920" cy="5555956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egmentação de Imagens"/>
          <p:cNvSpPr txBox="1"/>
          <p:nvPr/>
        </p:nvSpPr>
        <p:spPr>
          <a:xfrm>
            <a:off x="1238770" y="563753"/>
            <a:ext cx="10527260" cy="1093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solidFill>
                  <a:srgbClr val="000000"/>
                </a:solidFill>
              </a:defRPr>
            </a:lvl1pPr>
          </a:lstStyle>
          <a:p>
            <a:pPr/>
            <a:r>
              <a:t>Segmentação de Imagens</a:t>
            </a:r>
          </a:p>
        </p:txBody>
      </p:sp>
      <p:pic>
        <p:nvPicPr>
          <p:cNvPr id="2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2831" y="7454471"/>
            <a:ext cx="2063897" cy="20638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981124-blackboard.jpeg" descr="981124-blackboard.jpeg"/>
          <p:cNvPicPr>
            <a:picLocks noChangeAspect="1"/>
          </p:cNvPicPr>
          <p:nvPr/>
        </p:nvPicPr>
        <p:blipFill>
          <a:blip r:embed="rId2">
            <a:extLst/>
          </a:blip>
          <a:srcRect l="0" t="1152" r="13102" b="0"/>
          <a:stretch>
            <a:fillRect/>
          </a:stretch>
        </p:blipFill>
        <p:spPr>
          <a:xfrm>
            <a:off x="-210669" y="-147993"/>
            <a:ext cx="13426138" cy="10049586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intro"/>
          <p:cNvSpPr txBox="1"/>
          <p:nvPr/>
        </p:nvSpPr>
        <p:spPr>
          <a:xfrm rot="21559916">
            <a:off x="1320325" y="2408380"/>
            <a:ext cx="11505721" cy="96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769615" indent="-769615" algn="l" defTabSz="12700">
              <a:lnSpc>
                <a:spcPct val="80000"/>
              </a:lnSpc>
              <a:buSzPct val="145000"/>
              <a:buChar char="-"/>
              <a:defRPr b="0" cap="all" sz="60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 intro</a:t>
            </a:r>
          </a:p>
        </p:txBody>
      </p:sp>
      <p:sp>
        <p:nvSpPr>
          <p:cNvPr id="161" name="Objetivos:"/>
          <p:cNvSpPr txBox="1"/>
          <p:nvPr/>
        </p:nvSpPr>
        <p:spPr>
          <a:xfrm rot="21559916">
            <a:off x="582223" y="403783"/>
            <a:ext cx="11419018" cy="1231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2700">
              <a:lnSpc>
                <a:spcPct val="80000"/>
              </a:lnSpc>
              <a:defRPr b="0" cap="all" sz="7700">
                <a:solidFill>
                  <a:srgbClr val="FFD200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Objetivos:</a:t>
            </a:r>
          </a:p>
        </p:txBody>
      </p:sp>
      <p:sp>
        <p:nvSpPr>
          <p:cNvPr id="162" name="técnicas"/>
          <p:cNvSpPr txBox="1"/>
          <p:nvPr/>
        </p:nvSpPr>
        <p:spPr>
          <a:xfrm rot="21559916">
            <a:off x="1193680" y="3685121"/>
            <a:ext cx="11759012" cy="96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769615" indent="-769615" algn="l" defTabSz="12700">
              <a:lnSpc>
                <a:spcPct val="80000"/>
              </a:lnSpc>
              <a:buSzPct val="145000"/>
              <a:buChar char="-"/>
              <a:defRPr b="0" cap="all" sz="60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 técnicas</a:t>
            </a:r>
          </a:p>
        </p:txBody>
      </p:sp>
      <p:sp>
        <p:nvSpPr>
          <p:cNvPr id="163" name="ferramentas"/>
          <p:cNvSpPr txBox="1"/>
          <p:nvPr/>
        </p:nvSpPr>
        <p:spPr>
          <a:xfrm rot="21559916">
            <a:off x="1320325" y="4961861"/>
            <a:ext cx="11505721" cy="96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769615" indent="-769615" algn="l" defTabSz="12700">
              <a:lnSpc>
                <a:spcPct val="80000"/>
              </a:lnSpc>
              <a:buSzPct val="145000"/>
              <a:buChar char="-"/>
              <a:defRPr b="0" cap="all" sz="60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 ferramentas</a:t>
            </a:r>
          </a:p>
        </p:txBody>
      </p:sp>
      <p:sp>
        <p:nvSpPr>
          <p:cNvPr id="164" name="APLICAÇões"/>
          <p:cNvSpPr txBox="1"/>
          <p:nvPr/>
        </p:nvSpPr>
        <p:spPr>
          <a:xfrm rot="21559916">
            <a:off x="1244480" y="6238602"/>
            <a:ext cx="11759012" cy="96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769615" indent="-769615" algn="l" defTabSz="12700">
              <a:lnSpc>
                <a:spcPct val="80000"/>
              </a:lnSpc>
              <a:buSzPct val="145000"/>
              <a:buChar char="-"/>
              <a:defRPr b="0" cap="all" sz="60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 APLICAÇões</a:t>
            </a:r>
          </a:p>
        </p:txBody>
      </p:sp>
      <p:sp>
        <p:nvSpPr>
          <p:cNvPr id="165" name="próximos passos"/>
          <p:cNvSpPr txBox="1"/>
          <p:nvPr/>
        </p:nvSpPr>
        <p:spPr>
          <a:xfrm rot="21559916">
            <a:off x="1244480" y="7516819"/>
            <a:ext cx="11759012" cy="96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769615" indent="-769615" algn="l" defTabSz="12700">
              <a:lnSpc>
                <a:spcPct val="80000"/>
              </a:lnSpc>
              <a:buSzPct val="145000"/>
              <a:buChar char="-"/>
              <a:defRPr b="0" cap="all" sz="60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 próximos passos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" grpId="3"/>
      <p:bldP build="whole" bldLvl="1" animBg="1" rev="0" advAuto="0" spid="160" grpId="2"/>
      <p:bldP build="whole" bldLvl="1" animBg="1" rev="0" advAuto="0" spid="161" grpId="1"/>
      <p:bldP build="whole" bldLvl="1" animBg="1" rev="0" advAuto="0" spid="164" grpId="5"/>
      <p:bldP build="whole" bldLvl="1" animBg="1" rev="0" advAuto="0" spid="163" grpId="4"/>
      <p:bldP build="whole" bldLvl="1" animBg="1" rev="0" advAuto="0" spid="165" grpId="6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"/>
          <p:cNvSpPr/>
          <p:nvPr/>
        </p:nvSpPr>
        <p:spPr>
          <a:xfrm>
            <a:off x="-413207" y="-723561"/>
            <a:ext cx="15600434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2" name="(Convoluções)"/>
          <p:cNvSpPr txBox="1"/>
          <p:nvPr>
            <p:ph type="subTitle" sz="quarter" idx="1"/>
          </p:nvPr>
        </p:nvSpPr>
        <p:spPr>
          <a:xfrm>
            <a:off x="1270000" y="1670097"/>
            <a:ext cx="10464800" cy="1130301"/>
          </a:xfrm>
          <a:prstGeom prst="rect">
            <a:avLst/>
          </a:prstGeom>
        </p:spPr>
        <p:txBody>
          <a:bodyPr/>
          <a:lstStyle>
            <a:lvl1pPr defTabSz="537463">
              <a:defRPr sz="6164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(Convoluções)</a:t>
            </a:r>
          </a:p>
        </p:txBody>
      </p:sp>
      <p:pic>
        <p:nvPicPr>
          <p:cNvPr id="253" name="convolution_gif.gif" descr="convolution_gif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916" y="2711881"/>
            <a:ext cx="10994968" cy="797840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egmentação de Imagens"/>
          <p:cNvSpPr txBox="1"/>
          <p:nvPr/>
        </p:nvSpPr>
        <p:spPr>
          <a:xfrm>
            <a:off x="1238770" y="225174"/>
            <a:ext cx="10527260" cy="1093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solidFill>
                  <a:srgbClr val="000000"/>
                </a:solidFill>
              </a:defRPr>
            </a:lvl1pPr>
          </a:lstStyle>
          <a:p>
            <a:pPr/>
            <a:r>
              <a:t>Segmentação de Imagens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"/>
          <p:cNvSpPr/>
          <p:nvPr/>
        </p:nvSpPr>
        <p:spPr>
          <a:xfrm>
            <a:off x="-413207" y="-723561"/>
            <a:ext cx="15600434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7" name="Convoluções!"/>
          <p:cNvSpPr txBox="1"/>
          <p:nvPr>
            <p:ph type="subTitle" sz="quarter" idx="1"/>
          </p:nvPr>
        </p:nvSpPr>
        <p:spPr>
          <a:xfrm>
            <a:off x="1270000" y="-34656"/>
            <a:ext cx="10464800" cy="1130301"/>
          </a:xfrm>
          <a:prstGeom prst="rect">
            <a:avLst/>
          </a:prstGeom>
        </p:spPr>
        <p:txBody>
          <a:bodyPr/>
          <a:lstStyle>
            <a:lvl1pPr defTabSz="537463">
              <a:defRPr sz="6164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Convoluções!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50765" b="51293"/>
          <a:stretch>
            <a:fillRect/>
          </a:stretch>
        </p:blipFill>
        <p:spPr>
          <a:xfrm>
            <a:off x="1132879" y="2361692"/>
            <a:ext cx="5287205" cy="5555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51348" r="51081" b="148"/>
          <a:stretch>
            <a:fillRect/>
          </a:stretch>
        </p:blipFill>
        <p:spPr>
          <a:xfrm>
            <a:off x="6457065" y="2361692"/>
            <a:ext cx="5253347" cy="5532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Rectangle"/>
          <p:cNvSpPr/>
          <p:nvPr/>
        </p:nvSpPr>
        <p:spPr>
          <a:xfrm>
            <a:off x="-413207" y="-723561"/>
            <a:ext cx="15600434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2" name="Convoluções e Filtros!"/>
          <p:cNvSpPr txBox="1"/>
          <p:nvPr>
            <p:ph type="subTitle" sz="quarter" idx="1"/>
          </p:nvPr>
        </p:nvSpPr>
        <p:spPr>
          <a:xfrm>
            <a:off x="1270000" y="-34656"/>
            <a:ext cx="10464800" cy="1130301"/>
          </a:xfrm>
          <a:prstGeom prst="rect">
            <a:avLst/>
          </a:prstGeom>
        </p:spPr>
        <p:txBody>
          <a:bodyPr/>
          <a:lstStyle>
            <a:lvl1pPr defTabSz="537463">
              <a:defRPr sz="6164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Convoluções e Filtros!</a:t>
            </a:r>
          </a:p>
        </p:txBody>
      </p:sp>
      <p:pic>
        <p:nvPicPr>
          <p:cNvPr id="263" name="conv_2.gif" descr="conv_2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158" y="1754248"/>
            <a:ext cx="8696327" cy="7692904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tride…"/>
          <p:cNvSpPr txBox="1"/>
          <p:nvPr/>
        </p:nvSpPr>
        <p:spPr>
          <a:xfrm>
            <a:off x="5799235" y="4213453"/>
            <a:ext cx="10464801" cy="2774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280415">
              <a:defRPr b="0" sz="3216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Stride</a:t>
            </a:r>
          </a:p>
          <a:p>
            <a:pPr defTabSz="280415">
              <a:defRPr b="0" sz="3216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Kernel</a:t>
            </a:r>
          </a:p>
          <a:p>
            <a:pPr defTabSz="280415">
              <a:defRPr b="0" sz="3216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Padding</a:t>
            </a:r>
          </a:p>
          <a:p>
            <a:pPr defTabSz="280415">
              <a:defRPr b="0" sz="3216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ctangle"/>
          <p:cNvSpPr/>
          <p:nvPr/>
        </p:nvSpPr>
        <p:spPr>
          <a:xfrm>
            <a:off x="-1297817" y="-986380"/>
            <a:ext cx="15600434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7" name="Convoluções e Filtros!"/>
          <p:cNvSpPr txBox="1"/>
          <p:nvPr>
            <p:ph type="subTitle" sz="quarter" idx="1"/>
          </p:nvPr>
        </p:nvSpPr>
        <p:spPr>
          <a:xfrm>
            <a:off x="1270000" y="-34656"/>
            <a:ext cx="10464800" cy="1130301"/>
          </a:xfrm>
          <a:prstGeom prst="rect">
            <a:avLst/>
          </a:prstGeom>
        </p:spPr>
        <p:txBody>
          <a:bodyPr/>
          <a:lstStyle>
            <a:lvl1pPr defTabSz="537463">
              <a:defRPr sz="6164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Convoluções e Filtros!</a:t>
            </a:r>
          </a:p>
        </p:txBody>
      </p:sp>
      <p:pic>
        <p:nvPicPr>
          <p:cNvPr id="2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1070" y="1277992"/>
            <a:ext cx="9002660" cy="5801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2661" y="7610447"/>
            <a:ext cx="3352872" cy="1689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"/>
          <p:cNvSpPr/>
          <p:nvPr/>
        </p:nvSpPr>
        <p:spPr>
          <a:xfrm>
            <a:off x="-1297817" y="-986380"/>
            <a:ext cx="15600434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2" name="Convoluções e Filtros!"/>
          <p:cNvSpPr txBox="1"/>
          <p:nvPr>
            <p:ph type="subTitle" sz="quarter" idx="1"/>
          </p:nvPr>
        </p:nvSpPr>
        <p:spPr>
          <a:xfrm>
            <a:off x="1270000" y="-34656"/>
            <a:ext cx="10464800" cy="1130301"/>
          </a:xfrm>
          <a:prstGeom prst="rect">
            <a:avLst/>
          </a:prstGeom>
        </p:spPr>
        <p:txBody>
          <a:bodyPr/>
          <a:lstStyle>
            <a:lvl1pPr defTabSz="537463">
              <a:defRPr sz="6164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Convoluções e Filtros!</a:t>
            </a:r>
          </a:p>
        </p:txBody>
      </p:sp>
      <p:pic>
        <p:nvPicPr>
          <p:cNvPr id="2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943" y="1879325"/>
            <a:ext cx="8330914" cy="5994950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filtro da mediana"/>
          <p:cNvSpPr txBox="1"/>
          <p:nvPr/>
        </p:nvSpPr>
        <p:spPr>
          <a:xfrm>
            <a:off x="1270000" y="8192954"/>
            <a:ext cx="104648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5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filtro da mediana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"/>
          <p:cNvSpPr/>
          <p:nvPr/>
        </p:nvSpPr>
        <p:spPr>
          <a:xfrm>
            <a:off x="-413207" y="-723561"/>
            <a:ext cx="15600434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77" name="Screen Shot 2019-08-23 at 12.18.50 AM.png" descr="Screen Shot 2019-08-23 at 12.18.5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750" y="3348937"/>
            <a:ext cx="12429300" cy="4009452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Detecção de Bordas"/>
          <p:cNvSpPr txBox="1"/>
          <p:nvPr>
            <p:ph type="subTitle" sz="quarter" idx="1"/>
          </p:nvPr>
        </p:nvSpPr>
        <p:spPr>
          <a:xfrm>
            <a:off x="1270000" y="307643"/>
            <a:ext cx="10464800" cy="1130301"/>
          </a:xfrm>
          <a:prstGeom prst="rect">
            <a:avLst/>
          </a:prstGeom>
        </p:spPr>
        <p:txBody>
          <a:bodyPr/>
          <a:lstStyle>
            <a:lvl1pPr defTabSz="537463">
              <a:defRPr sz="6164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Detecção de Bordas</a:t>
            </a:r>
          </a:p>
        </p:txBody>
      </p:sp>
      <p:sp>
        <p:nvSpPr>
          <p:cNvPr id="279" name="(Sobel Operator)"/>
          <p:cNvSpPr txBox="1"/>
          <p:nvPr/>
        </p:nvSpPr>
        <p:spPr>
          <a:xfrm>
            <a:off x="1270000" y="1828290"/>
            <a:ext cx="104648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37463">
              <a:defRPr b="0" sz="6164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(Sobel Operator)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"/>
          <p:cNvSpPr/>
          <p:nvPr/>
        </p:nvSpPr>
        <p:spPr>
          <a:xfrm>
            <a:off x="-413207" y="-723561"/>
            <a:ext cx="15600434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2" name="Detecção de Bordas"/>
          <p:cNvSpPr txBox="1"/>
          <p:nvPr>
            <p:ph type="subTitle" sz="quarter" idx="1"/>
          </p:nvPr>
        </p:nvSpPr>
        <p:spPr>
          <a:xfrm>
            <a:off x="1270000" y="307643"/>
            <a:ext cx="10464800" cy="1130301"/>
          </a:xfrm>
          <a:prstGeom prst="rect">
            <a:avLst/>
          </a:prstGeom>
        </p:spPr>
        <p:txBody>
          <a:bodyPr/>
          <a:lstStyle>
            <a:lvl1pPr defTabSz="537463">
              <a:defRPr sz="6164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Detecção de Bordas</a:t>
            </a:r>
          </a:p>
        </p:txBody>
      </p:sp>
      <p:pic>
        <p:nvPicPr>
          <p:cNvPr id="283" name="Screen Shot 2019-08-22 at 11.55.58 PM.png" descr="Screen Shot 2019-08-22 at 11.55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6556" y="1776785"/>
            <a:ext cx="11371688" cy="6725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-413207" y="-723561"/>
            <a:ext cx="15600434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86" name="Screen Shot 2019-08-23 at 12.19.04 AM.png" descr="Screen Shot 2019-08-23 at 12.19.0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7057" y="1627179"/>
            <a:ext cx="7690686" cy="7947042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Detecção de Bordas"/>
          <p:cNvSpPr txBox="1"/>
          <p:nvPr>
            <p:ph type="subTitle" sz="quarter" idx="1"/>
          </p:nvPr>
        </p:nvSpPr>
        <p:spPr>
          <a:xfrm>
            <a:off x="1270000" y="307643"/>
            <a:ext cx="10464800" cy="1130301"/>
          </a:xfrm>
          <a:prstGeom prst="rect">
            <a:avLst/>
          </a:prstGeom>
        </p:spPr>
        <p:txBody>
          <a:bodyPr/>
          <a:lstStyle>
            <a:lvl1pPr defTabSz="537463">
              <a:defRPr sz="6164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Detecção de Bordas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Rectangle"/>
          <p:cNvSpPr/>
          <p:nvPr/>
        </p:nvSpPr>
        <p:spPr>
          <a:xfrm>
            <a:off x="7170142" y="-252850"/>
            <a:ext cx="6136975" cy="107451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 b="0" sz="3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290" name="duvidas 06.gif" descr="duvidas 06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064961" y="-285809"/>
            <a:ext cx="8545549" cy="984672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?"/>
          <p:cNvSpPr txBox="1"/>
          <p:nvPr/>
        </p:nvSpPr>
        <p:spPr>
          <a:xfrm>
            <a:off x="8231492" y="2534073"/>
            <a:ext cx="4014275" cy="835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cap="all" spc="-2128" sz="53200">
                <a:solidFill>
                  <a:srgbClr val="4A4F6C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292" name="sO WHAT"/>
          <p:cNvSpPr txBox="1"/>
          <p:nvPr/>
        </p:nvSpPr>
        <p:spPr>
          <a:xfrm>
            <a:off x="7947118" y="861059"/>
            <a:ext cx="4583023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cap="all" spc="-384" sz="9600">
                <a:solidFill>
                  <a:srgbClr val="4A4F6C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sO WHAT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ctangle"/>
          <p:cNvSpPr/>
          <p:nvPr/>
        </p:nvSpPr>
        <p:spPr>
          <a:xfrm>
            <a:off x="-413207" y="-723561"/>
            <a:ext cx="15600434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012832"/>
            <a:ext cx="13004801" cy="8669868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Classificação de Imagens"/>
          <p:cNvSpPr txBox="1"/>
          <p:nvPr/>
        </p:nvSpPr>
        <p:spPr>
          <a:xfrm>
            <a:off x="1270000" y="-52649"/>
            <a:ext cx="104648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31622">
              <a:defRPr b="0" sz="6097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Classificação de Imagens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14546794926_4f467c990a_o.jpg" descr="14546794926_4f467c990a_o.jpg"/>
          <p:cNvPicPr>
            <a:picLocks noChangeAspect="1"/>
          </p:cNvPicPr>
          <p:nvPr/>
        </p:nvPicPr>
        <p:blipFill>
          <a:blip r:embed="rId2">
            <a:extLst/>
          </a:blip>
          <a:srcRect l="40527" t="4183" r="17346" b="0"/>
          <a:stretch>
            <a:fillRect/>
          </a:stretch>
        </p:blipFill>
        <p:spPr>
          <a:xfrm>
            <a:off x="6165828" y="-126132"/>
            <a:ext cx="6841717" cy="1030337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Rectangle"/>
          <p:cNvSpPr/>
          <p:nvPr/>
        </p:nvSpPr>
        <p:spPr>
          <a:xfrm>
            <a:off x="-461475" y="-589618"/>
            <a:ext cx="6927405" cy="11807935"/>
          </a:xfrm>
          <a:prstGeom prst="rect">
            <a:avLst/>
          </a:prstGeom>
          <a:solidFill>
            <a:srgbClr val="16141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9" name="Disclaimers"/>
          <p:cNvSpPr txBox="1"/>
          <p:nvPr>
            <p:ph type="subTitle" sz="quarter" idx="1"/>
          </p:nvPr>
        </p:nvSpPr>
        <p:spPr>
          <a:xfrm>
            <a:off x="-2236851" y="286466"/>
            <a:ext cx="10860356" cy="1394579"/>
          </a:xfrm>
          <a:prstGeom prst="rect">
            <a:avLst/>
          </a:prstGeom>
        </p:spPr>
        <p:txBody>
          <a:bodyPr/>
          <a:lstStyle>
            <a:lvl1pPr defTabSz="572516">
              <a:defRPr sz="8330">
                <a:solidFill>
                  <a:srgbClr val="C48535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Disclaimers</a:t>
            </a:r>
          </a:p>
        </p:txBody>
      </p:sp>
      <p:sp>
        <p:nvSpPr>
          <p:cNvPr id="170" name="Computeiro"/>
          <p:cNvSpPr txBox="1"/>
          <p:nvPr/>
        </p:nvSpPr>
        <p:spPr>
          <a:xfrm>
            <a:off x="-3220834" y="1953484"/>
            <a:ext cx="12828323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37463">
              <a:defRPr b="0" sz="6164">
                <a:solidFill>
                  <a:srgbClr val="BFC2C3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Computeiro</a:t>
            </a:r>
          </a:p>
        </p:txBody>
      </p:sp>
      <p:sp>
        <p:nvSpPr>
          <p:cNvPr id="171" name="Visão Intuitiva"/>
          <p:cNvSpPr txBox="1"/>
          <p:nvPr/>
        </p:nvSpPr>
        <p:spPr>
          <a:xfrm>
            <a:off x="-3298722" y="3559986"/>
            <a:ext cx="12984098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37463">
              <a:defRPr b="0" sz="6164">
                <a:solidFill>
                  <a:srgbClr val="BFC2C3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Visão Intuitiva</a:t>
            </a:r>
          </a:p>
        </p:txBody>
      </p:sp>
      <p:sp>
        <p:nvSpPr>
          <p:cNvPr id="172" name="Minha exp"/>
          <p:cNvSpPr txBox="1"/>
          <p:nvPr/>
        </p:nvSpPr>
        <p:spPr>
          <a:xfrm>
            <a:off x="-3243585" y="5166488"/>
            <a:ext cx="12873825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37463">
              <a:defRPr b="0" sz="6164">
                <a:solidFill>
                  <a:srgbClr val="BFC2C3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Minha exp</a:t>
            </a:r>
          </a:p>
        </p:txBody>
      </p:sp>
      <p:sp>
        <p:nvSpPr>
          <p:cNvPr id="173" name="Perguntem!"/>
          <p:cNvSpPr txBox="1"/>
          <p:nvPr/>
        </p:nvSpPr>
        <p:spPr>
          <a:xfrm>
            <a:off x="-3243585" y="6772991"/>
            <a:ext cx="12873825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37463">
              <a:defRPr b="0" sz="6164">
                <a:solidFill>
                  <a:srgbClr val="BFC2C3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Perguntem!</a:t>
            </a:r>
          </a:p>
        </p:txBody>
      </p:sp>
      <p:sp>
        <p:nvSpPr>
          <p:cNvPr id="174" name=":D"/>
          <p:cNvSpPr txBox="1"/>
          <p:nvPr/>
        </p:nvSpPr>
        <p:spPr>
          <a:xfrm>
            <a:off x="-3434685" y="8379493"/>
            <a:ext cx="12873824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37463">
              <a:defRPr b="0" sz="6164">
                <a:solidFill>
                  <a:srgbClr val="BFC2C3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:D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" grpId="1"/>
      <p:bldP build="whole" bldLvl="1" animBg="1" rev="0" advAuto="0" spid="172" grpId="3"/>
      <p:bldP build="whole" bldLvl="1" animBg="1" rev="0" advAuto="0" spid="171" grpId="2"/>
      <p:bldP build="whole" bldLvl="1" animBg="1" rev="0" advAuto="0" spid="173" grpId="4"/>
      <p:bldP build="whole" bldLvl="1" animBg="1" rev="0" advAuto="0" spid="174" grpId="5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"/>
          <p:cNvSpPr/>
          <p:nvPr/>
        </p:nvSpPr>
        <p:spPr>
          <a:xfrm>
            <a:off x="-413207" y="-723561"/>
            <a:ext cx="15600434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1" name="Opção 1)"/>
          <p:cNvSpPr txBox="1"/>
          <p:nvPr/>
        </p:nvSpPr>
        <p:spPr>
          <a:xfrm>
            <a:off x="1025097" y="41544"/>
            <a:ext cx="1046480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37463">
              <a:defRPr b="0" sz="6164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Opção 1)</a:t>
            </a:r>
          </a:p>
        </p:txBody>
      </p:sp>
      <p:pic>
        <p:nvPicPr>
          <p:cNvPr id="3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4916" y="1977319"/>
            <a:ext cx="6324601" cy="6324601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Arrow"/>
          <p:cNvSpPr/>
          <p:nvPr/>
        </p:nvSpPr>
        <p:spPr>
          <a:xfrm>
            <a:off x="5478485" y="4476657"/>
            <a:ext cx="1558026" cy="800286"/>
          </a:xfrm>
          <a:prstGeom prst="rightArrow">
            <a:avLst>
              <a:gd name="adj1" fmla="val 32000"/>
              <a:gd name="adj2" fmla="val 7948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4" name="Classifier"/>
          <p:cNvSpPr txBox="1"/>
          <p:nvPr/>
        </p:nvSpPr>
        <p:spPr>
          <a:xfrm>
            <a:off x="7270353" y="4248032"/>
            <a:ext cx="4884771" cy="125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54990">
              <a:defRPr b="0" sz="702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Classifier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"/>
          <p:cNvSpPr/>
          <p:nvPr/>
        </p:nvSpPr>
        <p:spPr>
          <a:xfrm>
            <a:off x="-413207" y="-723561"/>
            <a:ext cx="15600434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175" y="-13135"/>
            <a:ext cx="7310207" cy="9779870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Muitos pixels"/>
          <p:cNvSpPr txBox="1"/>
          <p:nvPr/>
        </p:nvSpPr>
        <p:spPr>
          <a:xfrm>
            <a:off x="7571771" y="449141"/>
            <a:ext cx="4884771" cy="125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6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Muitos pixels</a:t>
            </a:r>
          </a:p>
        </p:txBody>
      </p:sp>
      <p:sp>
        <p:nvSpPr>
          <p:cNvPr id="309" name="Espaço para muita variância…"/>
          <p:cNvSpPr txBox="1"/>
          <p:nvPr/>
        </p:nvSpPr>
        <p:spPr>
          <a:xfrm>
            <a:off x="7571771" y="3376010"/>
            <a:ext cx="4884771" cy="3001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25779">
              <a:defRPr b="0" sz="54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Espaço para muita variância</a:t>
            </a:r>
          </a:p>
          <a:p>
            <a:pPr defTabSz="525779">
              <a:defRPr b="0" sz="54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(0-255)</a:t>
            </a:r>
          </a:p>
        </p:txBody>
      </p:sp>
      <p:sp>
        <p:nvSpPr>
          <p:cNvPr id="310" name="Resize!"/>
          <p:cNvSpPr txBox="1"/>
          <p:nvPr/>
        </p:nvSpPr>
        <p:spPr>
          <a:xfrm>
            <a:off x="7571771" y="1549238"/>
            <a:ext cx="4884771" cy="125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6000">
                <a:solidFill>
                  <a:srgbClr val="FF26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Resize!</a:t>
            </a:r>
          </a:p>
        </p:txBody>
      </p:sp>
      <p:sp>
        <p:nvSpPr>
          <p:cNvPr id="311" name="Filtros!"/>
          <p:cNvSpPr txBox="1"/>
          <p:nvPr/>
        </p:nvSpPr>
        <p:spPr>
          <a:xfrm>
            <a:off x="7571771" y="6235186"/>
            <a:ext cx="4884771" cy="125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6000">
                <a:solidFill>
                  <a:srgbClr val="FF26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Filtros!</a:t>
            </a:r>
          </a:p>
        </p:txBody>
      </p:sp>
      <p:sp>
        <p:nvSpPr>
          <p:cNvPr id="312" name="OK se depender de poucos pixels"/>
          <p:cNvSpPr txBox="1"/>
          <p:nvPr/>
        </p:nvSpPr>
        <p:spPr>
          <a:xfrm>
            <a:off x="7571771" y="7866690"/>
            <a:ext cx="5199877" cy="1751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79044">
              <a:defRPr b="0" sz="492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OK se depender de poucos pixels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8" grpId="1"/>
      <p:bldP build="whole" bldLvl="1" animBg="1" rev="0" advAuto="0" spid="312" grpId="5"/>
      <p:bldP build="whole" bldLvl="1" animBg="1" rev="0" advAuto="0" spid="309" grpId="2"/>
      <p:bldP build="whole" bldLvl="1" animBg="1" rev="0" advAuto="0" spid="310" grpId="3"/>
      <p:bldP build="whole" bldLvl="1" animBg="1" rev="0" advAuto="0" spid="311" grpId="4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Rectangle"/>
          <p:cNvSpPr/>
          <p:nvPr/>
        </p:nvSpPr>
        <p:spPr>
          <a:xfrm>
            <a:off x="-413207" y="-723561"/>
            <a:ext cx="15600434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5" name="Opção 2)"/>
          <p:cNvSpPr txBox="1"/>
          <p:nvPr/>
        </p:nvSpPr>
        <p:spPr>
          <a:xfrm>
            <a:off x="1025097" y="41544"/>
            <a:ext cx="1046480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37463">
              <a:defRPr b="0" sz="6164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Opção 2)</a:t>
            </a:r>
          </a:p>
        </p:txBody>
      </p:sp>
      <p:pic>
        <p:nvPicPr>
          <p:cNvPr id="3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4916" y="1977319"/>
            <a:ext cx="6324601" cy="6324601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Arrow"/>
          <p:cNvSpPr/>
          <p:nvPr/>
        </p:nvSpPr>
        <p:spPr>
          <a:xfrm>
            <a:off x="5478485" y="2573955"/>
            <a:ext cx="1558026" cy="800287"/>
          </a:xfrm>
          <a:prstGeom prst="rightArrow">
            <a:avLst>
              <a:gd name="adj1" fmla="val 32000"/>
              <a:gd name="adj2" fmla="val 7948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8" name="Features"/>
          <p:cNvSpPr txBox="1"/>
          <p:nvPr/>
        </p:nvSpPr>
        <p:spPr>
          <a:xfrm>
            <a:off x="7176160" y="2345331"/>
            <a:ext cx="4884771" cy="125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54990">
              <a:defRPr b="0" sz="702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Features</a:t>
            </a:r>
          </a:p>
        </p:txBody>
      </p:sp>
      <p:sp>
        <p:nvSpPr>
          <p:cNvPr id="319" name="Arrow"/>
          <p:cNvSpPr/>
          <p:nvPr/>
        </p:nvSpPr>
        <p:spPr>
          <a:xfrm rot="5400000">
            <a:off x="8839533" y="4245723"/>
            <a:ext cx="1558026" cy="800286"/>
          </a:xfrm>
          <a:prstGeom prst="rightArrow">
            <a:avLst>
              <a:gd name="adj1" fmla="val 32000"/>
              <a:gd name="adj2" fmla="val 7948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0" name="Classifier"/>
          <p:cNvSpPr txBox="1"/>
          <p:nvPr/>
        </p:nvSpPr>
        <p:spPr>
          <a:xfrm>
            <a:off x="7176160" y="5688866"/>
            <a:ext cx="4884771" cy="125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54990">
              <a:defRPr b="0" sz="702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Classifier</a:t>
            </a:r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51457" y="3145369"/>
            <a:ext cx="1558026" cy="1558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27994" y="889531"/>
            <a:ext cx="1808712" cy="2138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1" grpId="1"/>
      <p:bldP build="whole" bldLvl="1" animBg="1" rev="0" advAuto="0" spid="322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Rectangle"/>
          <p:cNvSpPr/>
          <p:nvPr/>
        </p:nvSpPr>
        <p:spPr>
          <a:xfrm>
            <a:off x="-413207" y="-723561"/>
            <a:ext cx="15600434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2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5210" r="0" b="27092"/>
          <a:stretch>
            <a:fillRect/>
          </a:stretch>
        </p:blipFill>
        <p:spPr>
          <a:xfrm>
            <a:off x="1380697" y="2458882"/>
            <a:ext cx="9753601" cy="4652233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% Pixels Brancos"/>
          <p:cNvSpPr txBox="1"/>
          <p:nvPr/>
        </p:nvSpPr>
        <p:spPr>
          <a:xfrm>
            <a:off x="-265098" y="7852722"/>
            <a:ext cx="8031410" cy="1169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6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% Pixels Brancos</a:t>
            </a:r>
          </a:p>
        </p:txBody>
      </p:sp>
      <p:sp>
        <p:nvSpPr>
          <p:cNvPr id="327" name="Rectangle"/>
          <p:cNvSpPr/>
          <p:nvPr/>
        </p:nvSpPr>
        <p:spPr>
          <a:xfrm>
            <a:off x="3551312" y="2301421"/>
            <a:ext cx="100976" cy="515075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8" name="Rectangle"/>
          <p:cNvSpPr/>
          <p:nvPr/>
        </p:nvSpPr>
        <p:spPr>
          <a:xfrm>
            <a:off x="5739027" y="2301421"/>
            <a:ext cx="100976" cy="515075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9" name="Rectangle"/>
          <p:cNvSpPr/>
          <p:nvPr/>
        </p:nvSpPr>
        <p:spPr>
          <a:xfrm>
            <a:off x="7668769" y="2301421"/>
            <a:ext cx="100976" cy="515075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0" name="Rectangle"/>
          <p:cNvSpPr/>
          <p:nvPr/>
        </p:nvSpPr>
        <p:spPr>
          <a:xfrm>
            <a:off x="9598511" y="2301421"/>
            <a:ext cx="100976" cy="515075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1" name="Rectangle"/>
          <p:cNvSpPr/>
          <p:nvPr/>
        </p:nvSpPr>
        <p:spPr>
          <a:xfrm>
            <a:off x="1530708" y="2301421"/>
            <a:ext cx="100976" cy="515075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2" name="Rectangle"/>
          <p:cNvSpPr/>
          <p:nvPr/>
        </p:nvSpPr>
        <p:spPr>
          <a:xfrm>
            <a:off x="11303086" y="2301421"/>
            <a:ext cx="100975" cy="515075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3" name="Rectangle"/>
          <p:cNvSpPr/>
          <p:nvPr/>
        </p:nvSpPr>
        <p:spPr>
          <a:xfrm>
            <a:off x="1356214" y="5531741"/>
            <a:ext cx="10089253" cy="1335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4" name="Rectangle"/>
          <p:cNvSpPr/>
          <p:nvPr/>
        </p:nvSpPr>
        <p:spPr>
          <a:xfrm>
            <a:off x="1356214" y="3718362"/>
            <a:ext cx="10089253" cy="1335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5" name="Rectangle"/>
          <p:cNvSpPr/>
          <p:nvPr/>
        </p:nvSpPr>
        <p:spPr>
          <a:xfrm>
            <a:off x="1457774" y="2262918"/>
            <a:ext cx="10089252" cy="1335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6" name="Rectangle"/>
          <p:cNvSpPr/>
          <p:nvPr/>
        </p:nvSpPr>
        <p:spPr>
          <a:xfrm>
            <a:off x="1457774" y="7173514"/>
            <a:ext cx="10089252" cy="1335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7" name="Grid"/>
          <p:cNvSpPr txBox="1"/>
          <p:nvPr/>
        </p:nvSpPr>
        <p:spPr>
          <a:xfrm>
            <a:off x="5633294" y="7852722"/>
            <a:ext cx="8031410" cy="1169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6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Grid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19250"/>
            <a:ext cx="13004800" cy="651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HoG: Histogram of Gradients"/>
          <p:cNvSpPr txBox="1"/>
          <p:nvPr/>
        </p:nvSpPr>
        <p:spPr>
          <a:xfrm>
            <a:off x="1890801" y="339778"/>
            <a:ext cx="9223198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HoG: Histogram of Gradients</a:t>
            </a:r>
          </a:p>
        </p:txBody>
      </p:sp>
      <p:pic>
        <p:nvPicPr>
          <p:cNvPr id="342" name="68747470733a2f2f63646e2d696d616765732d312e6d656469756d2e636f6d2f6d61782f313434302f312a525a533035655f35585851646f6664527831477650412e676966.gif" descr="68747470733a2f2f63646e2d696d616765732d312e6d656469756d2e636f6d2f6d61782f313434302f312a525a533035655f35585851646f6664527831477650412e676966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439" y="1460651"/>
            <a:ext cx="12797922" cy="4511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HoG: Histogram of Gradients"/>
          <p:cNvSpPr txBox="1"/>
          <p:nvPr/>
        </p:nvSpPr>
        <p:spPr>
          <a:xfrm>
            <a:off x="1890801" y="339778"/>
            <a:ext cx="9223198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HoG: Histogram of Gradients</a:t>
            </a:r>
          </a:p>
        </p:txBody>
      </p:sp>
      <p:pic>
        <p:nvPicPr>
          <p:cNvPr id="34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2455" t="40937" r="9070" b="18538"/>
          <a:stretch>
            <a:fillRect/>
          </a:stretch>
        </p:blipFill>
        <p:spPr>
          <a:xfrm>
            <a:off x="771149" y="5554932"/>
            <a:ext cx="4071712" cy="4039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6917" r="67186" b="35785"/>
          <a:stretch>
            <a:fillRect/>
          </a:stretch>
        </p:blipFill>
        <p:spPr>
          <a:xfrm>
            <a:off x="673320" y="1145579"/>
            <a:ext cx="4267357" cy="4287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2882" t="8390" r="7455" b="13471"/>
          <a:stretch>
            <a:fillRect/>
          </a:stretch>
        </p:blipFill>
        <p:spPr>
          <a:xfrm>
            <a:off x="5689780" y="2263292"/>
            <a:ext cx="6458452" cy="581754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Square"/>
          <p:cNvSpPr/>
          <p:nvPr/>
        </p:nvSpPr>
        <p:spPr>
          <a:xfrm>
            <a:off x="4463081" y="6339216"/>
            <a:ext cx="333221" cy="333147"/>
          </a:xfrm>
          <a:prstGeom prst="rect">
            <a:avLst/>
          </a:prstGeom>
          <a:ln w="63500">
            <a:solidFill>
              <a:srgbClr val="4C8BB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9" name="Line"/>
          <p:cNvSpPr/>
          <p:nvPr/>
        </p:nvSpPr>
        <p:spPr>
          <a:xfrm flipV="1">
            <a:off x="4818730" y="6509669"/>
            <a:ext cx="880373" cy="1"/>
          </a:xfrm>
          <a:prstGeom prst="line">
            <a:avLst/>
          </a:prstGeom>
          <a:ln w="50800">
            <a:solidFill>
              <a:srgbClr val="4C8BB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19250"/>
            <a:ext cx="13004800" cy="651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50000" b="0"/>
          <a:stretch>
            <a:fillRect/>
          </a:stretch>
        </p:blipFill>
        <p:spPr>
          <a:xfrm>
            <a:off x="794555" y="2004020"/>
            <a:ext cx="4445390" cy="7193241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Descritores de Textura!"/>
          <p:cNvSpPr txBox="1"/>
          <p:nvPr/>
        </p:nvSpPr>
        <p:spPr>
          <a:xfrm>
            <a:off x="2625011" y="433971"/>
            <a:ext cx="7415683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Descritores de Textura!</a:t>
            </a:r>
          </a:p>
        </p:txBody>
      </p:sp>
      <p:sp>
        <p:nvSpPr>
          <p:cNvPr id="355" name="Arrow"/>
          <p:cNvSpPr/>
          <p:nvPr/>
        </p:nvSpPr>
        <p:spPr>
          <a:xfrm>
            <a:off x="5911773" y="5200557"/>
            <a:ext cx="1558026" cy="800286"/>
          </a:xfrm>
          <a:prstGeom prst="rightArrow">
            <a:avLst>
              <a:gd name="adj1" fmla="val 32000"/>
              <a:gd name="adj2" fmla="val 79488"/>
            </a:avLst>
          </a:prstGeom>
          <a:solidFill>
            <a:srgbClr val="FCFC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BFBF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6" name="Densidade…"/>
          <p:cNvSpPr txBox="1"/>
          <p:nvPr/>
        </p:nvSpPr>
        <p:spPr>
          <a:xfrm>
            <a:off x="7744175" y="4746678"/>
            <a:ext cx="3648102" cy="1708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200"/>
            </a:pPr>
            <a:r>
              <a:t>Densidade</a:t>
            </a:r>
          </a:p>
          <a:p>
            <a:pPr>
              <a:defRPr sz="5200"/>
            </a:pPr>
            <a:r>
              <a:t>Mamária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5" grpId="1"/>
      <p:bldP build="whole" bldLvl="1" animBg="1" rev="0" advAuto="0" spid="356" grpId="2"/>
      <p:bldP build="whole" bldLvl="1" animBg="1" rev="0" advAuto="0" spid="354" grpId="3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"/>
          <p:cNvSpPr/>
          <p:nvPr/>
        </p:nvSpPr>
        <p:spPr>
          <a:xfrm>
            <a:off x="-104446" y="-72246"/>
            <a:ext cx="15121913" cy="105835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9" name="Haralick e LBP!"/>
          <p:cNvSpPr txBox="1"/>
          <p:nvPr/>
        </p:nvSpPr>
        <p:spPr>
          <a:xfrm>
            <a:off x="6592220" y="3593990"/>
            <a:ext cx="4944467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Haralick e LBP!</a:t>
            </a:r>
          </a:p>
        </p:txBody>
      </p:sp>
      <p:pic>
        <p:nvPicPr>
          <p:cNvPr id="3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547" y="3823170"/>
            <a:ext cx="12665706" cy="4465846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Descritores de Textura!"/>
          <p:cNvSpPr txBox="1"/>
          <p:nvPr/>
        </p:nvSpPr>
        <p:spPr>
          <a:xfrm>
            <a:off x="2625011" y="433971"/>
            <a:ext cx="7415683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>
                <a:solidFill>
                  <a:srgbClr val="000000"/>
                </a:solidFill>
              </a:defRPr>
            </a:lvl1pPr>
          </a:lstStyle>
          <a:p>
            <a:pPr/>
            <a:r>
              <a:t>Descritores de Textura!</a:t>
            </a:r>
          </a:p>
        </p:txBody>
      </p:sp>
      <p:sp>
        <p:nvSpPr>
          <p:cNvPr id="362" name="(Robert) Haralick"/>
          <p:cNvSpPr txBox="1"/>
          <p:nvPr/>
        </p:nvSpPr>
        <p:spPr>
          <a:xfrm>
            <a:off x="3780205" y="1295677"/>
            <a:ext cx="5444390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>
                <a:solidFill>
                  <a:srgbClr val="000000"/>
                </a:solidFill>
              </a:defRPr>
            </a:lvl1pPr>
          </a:lstStyle>
          <a:p>
            <a:pPr/>
            <a:r>
              <a:t>(Robert) Haralick</a:t>
            </a:r>
          </a:p>
        </p:txBody>
      </p:sp>
      <p:pic>
        <p:nvPicPr>
          <p:cNvPr id="3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47555" y="-22314"/>
            <a:ext cx="2524419" cy="3238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1" grpId="1"/>
      <p:bldP build="whole" bldLvl="1" animBg="1" rev="0" advAuto="0" spid="363" grpId="2"/>
      <p:bldP build="whole" bldLvl="1" animBg="1" rev="0" advAuto="0" spid="360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/>
          <p:nvPr/>
        </p:nvSpPr>
        <p:spPr>
          <a:xfrm>
            <a:off x="-164951" y="-180079"/>
            <a:ext cx="13615631" cy="104041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8448" y="1112472"/>
            <a:ext cx="10287904" cy="83160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Rectangle"/>
          <p:cNvSpPr/>
          <p:nvPr/>
        </p:nvSpPr>
        <p:spPr>
          <a:xfrm>
            <a:off x="-534349" y="-467858"/>
            <a:ext cx="14630167" cy="10741784"/>
          </a:xfrm>
          <a:prstGeom prst="rect">
            <a:avLst/>
          </a:prstGeom>
          <a:solidFill>
            <a:srgbClr val="2C466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6" name="NOT BAD"/>
          <p:cNvSpPr txBox="1"/>
          <p:nvPr/>
        </p:nvSpPr>
        <p:spPr>
          <a:xfrm>
            <a:off x="4752393" y="3114021"/>
            <a:ext cx="4056683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9300">
                <a:solidFill>
                  <a:srgbClr val="ACABB2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NOT BAD</a:t>
            </a:r>
          </a:p>
        </p:txBody>
      </p:sp>
      <p:sp>
        <p:nvSpPr>
          <p:cNvPr id="367" name="Precisamos…"/>
          <p:cNvSpPr txBox="1"/>
          <p:nvPr/>
        </p:nvSpPr>
        <p:spPr>
          <a:xfrm>
            <a:off x="4779696" y="4559630"/>
            <a:ext cx="4002076" cy="170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200">
                <a:solidFill>
                  <a:srgbClr val="ACABB2"/>
                </a:solidFill>
              </a:defRPr>
            </a:pPr>
            <a:r>
              <a:t>Precisamos</a:t>
            </a:r>
          </a:p>
          <a:p>
            <a:pPr>
              <a:defRPr sz="5200">
                <a:solidFill>
                  <a:srgbClr val="ACABB2"/>
                </a:solidFill>
              </a:defRPr>
            </a:pPr>
            <a:r>
              <a:t>de mais?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"/>
          <p:cNvSpPr/>
          <p:nvPr/>
        </p:nvSpPr>
        <p:spPr>
          <a:xfrm>
            <a:off x="-104446" y="-72246"/>
            <a:ext cx="15121913" cy="105835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0" name="Limitações"/>
          <p:cNvSpPr txBox="1"/>
          <p:nvPr>
            <p:ph type="subTitle" sz="quarter" idx="1"/>
          </p:nvPr>
        </p:nvSpPr>
        <p:spPr>
          <a:xfrm>
            <a:off x="1270000" y="808450"/>
            <a:ext cx="10464800" cy="1130301"/>
          </a:xfrm>
          <a:prstGeom prst="rect">
            <a:avLst/>
          </a:prstGeom>
        </p:spPr>
        <p:txBody>
          <a:bodyPr/>
          <a:lstStyle>
            <a:lvl1pPr defTabSz="537463">
              <a:defRPr sz="6164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Limitações</a:t>
            </a:r>
          </a:p>
        </p:txBody>
      </p:sp>
      <p:sp>
        <p:nvSpPr>
          <p:cNvPr id="371" name="Como escolher as features?"/>
          <p:cNvSpPr txBox="1"/>
          <p:nvPr/>
        </p:nvSpPr>
        <p:spPr>
          <a:xfrm>
            <a:off x="-3520686" y="2969052"/>
            <a:ext cx="19669400" cy="3340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979808" indent="-979808">
              <a:buSzPct val="145000"/>
              <a:buChar char="-"/>
              <a:defRPr b="0" sz="59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Como escolher as features?</a:t>
            </a:r>
          </a:p>
        </p:txBody>
      </p:sp>
      <p:sp>
        <p:nvSpPr>
          <p:cNvPr id="372" name="…Hard Problems."/>
          <p:cNvSpPr txBox="1"/>
          <p:nvPr/>
        </p:nvSpPr>
        <p:spPr>
          <a:xfrm>
            <a:off x="912204" y="7620250"/>
            <a:ext cx="1118039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66674">
              <a:defRPr b="0" sz="6499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…Hard Problems.</a:t>
            </a:r>
          </a:p>
        </p:txBody>
      </p:sp>
      <p:sp>
        <p:nvSpPr>
          <p:cNvPr id="373" name="Dependendo da feature,…"/>
          <p:cNvSpPr txBox="1"/>
          <p:nvPr/>
        </p:nvSpPr>
        <p:spPr>
          <a:xfrm>
            <a:off x="-578380" y="5080851"/>
            <a:ext cx="13407648" cy="233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979808" indent="-979808">
              <a:buSzPct val="145000"/>
              <a:buChar char="-"/>
              <a:defRPr b="0" sz="45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Dependendo da feature, </a:t>
            </a:r>
          </a:p>
          <a:p>
            <a:pPr marL="979808" indent="-979808">
              <a:buSzPct val="145000"/>
              <a:buChar char="-"/>
              <a:defRPr b="0" sz="45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mais exemplos ou overfitting.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1" grpId="1"/>
      <p:bldP build="whole" bldLvl="1" animBg="1" rev="0" advAuto="0" spid="373" grpId="2"/>
      <p:bldP build="whole" bldLvl="1" animBg="1" rev="0" advAuto="0" spid="372" grpId="3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"/>
          <p:cNvSpPr/>
          <p:nvPr/>
        </p:nvSpPr>
        <p:spPr>
          <a:xfrm>
            <a:off x="-165832" y="-303180"/>
            <a:ext cx="13751255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7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5052" r="0" b="0"/>
          <a:stretch>
            <a:fillRect/>
          </a:stretch>
        </p:blipFill>
        <p:spPr>
          <a:xfrm>
            <a:off x="0" y="1693068"/>
            <a:ext cx="13004801" cy="6367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"/>
          <p:cNvSpPr/>
          <p:nvPr/>
        </p:nvSpPr>
        <p:spPr>
          <a:xfrm>
            <a:off x="-373227" y="-114794"/>
            <a:ext cx="13751254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79" name="Screen Shot 2019-07-02 at 12.26.06 PM.png" descr="Screen Shot 2019-07-02 at 12.26.06 PM.png"/>
          <p:cNvPicPr>
            <a:picLocks noChangeAspect="1"/>
          </p:cNvPicPr>
          <p:nvPr/>
        </p:nvPicPr>
        <p:blipFill>
          <a:blip r:embed="rId2">
            <a:extLst/>
          </a:blip>
          <a:srcRect l="17785" t="19466" r="13440" b="7491"/>
          <a:stretch>
            <a:fillRect/>
          </a:stretch>
        </p:blipFill>
        <p:spPr>
          <a:xfrm>
            <a:off x="396" y="1414928"/>
            <a:ext cx="13004137" cy="7300547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Source: CS231n (Stanford)"/>
          <p:cNvSpPr txBox="1"/>
          <p:nvPr/>
        </p:nvSpPr>
        <p:spPr>
          <a:xfrm>
            <a:off x="4533696" y="8964270"/>
            <a:ext cx="393740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Source: CS231n (Stanford)</a:t>
            </a:r>
          </a:p>
        </p:txBody>
      </p:sp>
      <p:sp>
        <p:nvSpPr>
          <p:cNvPr id="381" name="Variância"/>
          <p:cNvSpPr txBox="1"/>
          <p:nvPr>
            <p:ph type="subTitle" sz="quarter" idx="1"/>
          </p:nvPr>
        </p:nvSpPr>
        <p:spPr>
          <a:xfrm>
            <a:off x="1270000" y="186776"/>
            <a:ext cx="10464800" cy="1130301"/>
          </a:xfrm>
          <a:prstGeom prst="rect">
            <a:avLst/>
          </a:prstGeom>
        </p:spPr>
        <p:txBody>
          <a:bodyPr/>
          <a:lstStyle>
            <a:lvl1pPr defTabSz="537463">
              <a:defRPr sz="6164">
                <a:solidFill>
                  <a:srgbClr val="1B2F0B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Variância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Rectangle"/>
          <p:cNvSpPr/>
          <p:nvPr/>
        </p:nvSpPr>
        <p:spPr>
          <a:xfrm>
            <a:off x="-165832" y="-303180"/>
            <a:ext cx="13751255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4" name="Source: CS231n (Stanford)"/>
          <p:cNvSpPr txBox="1"/>
          <p:nvPr/>
        </p:nvSpPr>
        <p:spPr>
          <a:xfrm>
            <a:off x="4533696" y="8964270"/>
            <a:ext cx="393740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Source: CS231n (Stanford)</a:t>
            </a:r>
          </a:p>
        </p:txBody>
      </p:sp>
      <p:pic>
        <p:nvPicPr>
          <p:cNvPr id="385" name="Screen Shot 2019-07-02 at 12.25.58 PM.png" descr="Screen Shot 2019-07-02 at 12.25.58 PM.png"/>
          <p:cNvPicPr>
            <a:picLocks noChangeAspect="1"/>
          </p:cNvPicPr>
          <p:nvPr/>
        </p:nvPicPr>
        <p:blipFill>
          <a:blip r:embed="rId2">
            <a:extLst/>
          </a:blip>
          <a:srcRect l="0" t="26395" r="0" b="9156"/>
          <a:stretch>
            <a:fillRect/>
          </a:stretch>
        </p:blipFill>
        <p:spPr>
          <a:xfrm>
            <a:off x="-1283728" y="2733757"/>
            <a:ext cx="14587089" cy="4840178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Background Clutter"/>
          <p:cNvSpPr txBox="1"/>
          <p:nvPr>
            <p:ph type="subTitle" sz="quarter" idx="1"/>
          </p:nvPr>
        </p:nvSpPr>
        <p:spPr>
          <a:xfrm>
            <a:off x="1270000" y="213232"/>
            <a:ext cx="10464800" cy="1130301"/>
          </a:xfrm>
          <a:prstGeom prst="rect">
            <a:avLst/>
          </a:prstGeom>
        </p:spPr>
        <p:txBody>
          <a:bodyPr/>
          <a:lstStyle>
            <a:lvl1pPr defTabSz="537463">
              <a:defRPr sz="6164">
                <a:solidFill>
                  <a:srgbClr val="1B2F0B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Background Clutter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angle"/>
          <p:cNvSpPr/>
          <p:nvPr/>
        </p:nvSpPr>
        <p:spPr>
          <a:xfrm>
            <a:off x="-165832" y="-303180"/>
            <a:ext cx="13751255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89" name="Screen Shot 2019-07-02 at 12.25.38 PM.png" descr="Screen Shot 2019-07-02 at 12.25.38 PM.png"/>
          <p:cNvPicPr>
            <a:picLocks noChangeAspect="1"/>
          </p:cNvPicPr>
          <p:nvPr/>
        </p:nvPicPr>
        <p:blipFill>
          <a:blip r:embed="rId2">
            <a:extLst/>
          </a:blip>
          <a:srcRect l="0" t="33129" r="49006" b="0"/>
          <a:stretch>
            <a:fillRect/>
          </a:stretch>
        </p:blipFill>
        <p:spPr>
          <a:xfrm>
            <a:off x="-223983" y="196536"/>
            <a:ext cx="9320134" cy="5149453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Source: CS231n (Stanford)"/>
          <p:cNvSpPr txBox="1"/>
          <p:nvPr/>
        </p:nvSpPr>
        <p:spPr>
          <a:xfrm>
            <a:off x="4533696" y="8964270"/>
            <a:ext cx="393740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Source: CS231n (Stanford)</a:t>
            </a:r>
          </a:p>
        </p:txBody>
      </p:sp>
      <p:pic>
        <p:nvPicPr>
          <p:cNvPr id="391" name="Screen Shot 2019-07-02 at 12.25.38 PM.png" descr="Screen Shot 2019-07-02 at 12.25.38 PM.png"/>
          <p:cNvPicPr>
            <a:picLocks noChangeAspect="1"/>
          </p:cNvPicPr>
          <p:nvPr/>
        </p:nvPicPr>
        <p:blipFill>
          <a:blip r:embed="rId2">
            <a:extLst/>
          </a:blip>
          <a:srcRect l="51130" t="33658" r="0" b="0"/>
          <a:stretch>
            <a:fillRect/>
          </a:stretch>
        </p:blipFill>
        <p:spPr>
          <a:xfrm>
            <a:off x="-10464" y="4666239"/>
            <a:ext cx="9320033" cy="5330786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Iluminação"/>
          <p:cNvSpPr txBox="1"/>
          <p:nvPr>
            <p:ph type="subTitle" sz="quarter" idx="1"/>
          </p:nvPr>
        </p:nvSpPr>
        <p:spPr>
          <a:xfrm>
            <a:off x="5828948" y="4311650"/>
            <a:ext cx="10464801" cy="1130300"/>
          </a:xfrm>
          <a:prstGeom prst="rect">
            <a:avLst/>
          </a:prstGeom>
        </p:spPr>
        <p:txBody>
          <a:bodyPr/>
          <a:lstStyle>
            <a:lvl1pPr defTabSz="537463">
              <a:defRPr sz="6164">
                <a:solidFill>
                  <a:srgbClr val="1B2F0B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Iluminação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Rectangle"/>
          <p:cNvSpPr/>
          <p:nvPr/>
        </p:nvSpPr>
        <p:spPr>
          <a:xfrm>
            <a:off x="-165832" y="-303180"/>
            <a:ext cx="13751255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95" name="Screen Shot 2019-07-02 at 12.25.45 PM.png" descr="Screen Shot 2019-07-02 at 12.25.45 PM.png"/>
          <p:cNvPicPr>
            <a:picLocks noChangeAspect="1"/>
          </p:cNvPicPr>
          <p:nvPr/>
        </p:nvPicPr>
        <p:blipFill>
          <a:blip r:embed="rId2">
            <a:extLst/>
          </a:blip>
          <a:srcRect l="0" t="31409" r="48858" b="0"/>
          <a:stretch>
            <a:fillRect/>
          </a:stretch>
        </p:blipFill>
        <p:spPr>
          <a:xfrm>
            <a:off x="4450638" y="271818"/>
            <a:ext cx="8624145" cy="4911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Screen Shot 2019-07-02 at 12.25.53 PM.png" descr="Screen Shot 2019-07-02 at 12.25.5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16905" y="-3175000"/>
            <a:ext cx="6921501" cy="304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Source: CS231n (Stanford)"/>
          <p:cNvSpPr txBox="1"/>
          <p:nvPr/>
        </p:nvSpPr>
        <p:spPr>
          <a:xfrm>
            <a:off x="4533696" y="8964270"/>
            <a:ext cx="393740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Source: CS231n (Stanford)</a:t>
            </a:r>
          </a:p>
        </p:txBody>
      </p:sp>
      <p:pic>
        <p:nvPicPr>
          <p:cNvPr id="398" name="Screen Shot 2019-07-02 at 12.25.45 PM.png" descr="Screen Shot 2019-07-02 at 12.25.45 PM.png"/>
          <p:cNvPicPr>
            <a:picLocks noChangeAspect="1"/>
          </p:cNvPicPr>
          <p:nvPr/>
        </p:nvPicPr>
        <p:blipFill>
          <a:blip r:embed="rId2">
            <a:extLst/>
          </a:blip>
          <a:srcRect l="50964" t="31409" r="0" b="0"/>
          <a:stretch>
            <a:fillRect/>
          </a:stretch>
        </p:blipFill>
        <p:spPr>
          <a:xfrm>
            <a:off x="4380826" y="4922113"/>
            <a:ext cx="8623974" cy="5122146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Deformação"/>
          <p:cNvSpPr txBox="1"/>
          <p:nvPr>
            <p:ph type="subTitle" sz="quarter" idx="1"/>
          </p:nvPr>
        </p:nvSpPr>
        <p:spPr>
          <a:xfrm>
            <a:off x="-3006369" y="4311650"/>
            <a:ext cx="10464801" cy="1130300"/>
          </a:xfrm>
          <a:prstGeom prst="rect">
            <a:avLst/>
          </a:prstGeom>
        </p:spPr>
        <p:txBody>
          <a:bodyPr/>
          <a:lstStyle>
            <a:lvl1pPr defTabSz="537463">
              <a:defRPr sz="6164">
                <a:solidFill>
                  <a:srgbClr val="1B2F0B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Deformação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Rectangle"/>
          <p:cNvSpPr/>
          <p:nvPr/>
        </p:nvSpPr>
        <p:spPr>
          <a:xfrm>
            <a:off x="-165832" y="-303180"/>
            <a:ext cx="13751255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2" name="Source: CS231n (Stanford)"/>
          <p:cNvSpPr txBox="1"/>
          <p:nvPr/>
        </p:nvSpPr>
        <p:spPr>
          <a:xfrm>
            <a:off x="4533696" y="8964270"/>
            <a:ext cx="393740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Source: CS231n (Stanford)</a:t>
            </a:r>
          </a:p>
        </p:txBody>
      </p:sp>
      <p:pic>
        <p:nvPicPr>
          <p:cNvPr id="403" name="Screen Shot 2019-07-02 at 12.25.53 PM.png" descr="Screen Shot 2019-07-02 at 12.25.53 PM.png"/>
          <p:cNvPicPr>
            <a:picLocks noChangeAspect="1"/>
          </p:cNvPicPr>
          <p:nvPr/>
        </p:nvPicPr>
        <p:blipFill>
          <a:blip r:embed="rId2">
            <a:extLst/>
          </a:blip>
          <a:srcRect l="0" t="32021" r="34074" b="8839"/>
          <a:stretch>
            <a:fillRect/>
          </a:stretch>
        </p:blipFill>
        <p:spPr>
          <a:xfrm>
            <a:off x="937080" y="1366030"/>
            <a:ext cx="10679027" cy="4218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Screen Shot 2019-07-02 at 12.25.53 PM.png" descr="Screen Shot 2019-07-02 at 12.25.53 PM.png"/>
          <p:cNvPicPr>
            <a:picLocks noChangeAspect="1"/>
          </p:cNvPicPr>
          <p:nvPr/>
        </p:nvPicPr>
        <p:blipFill>
          <a:blip r:embed="rId2">
            <a:extLst/>
          </a:blip>
          <a:srcRect l="65837" t="32021" r="0" b="0"/>
          <a:stretch>
            <a:fillRect/>
          </a:stretch>
        </p:blipFill>
        <p:spPr>
          <a:xfrm>
            <a:off x="3710809" y="5568643"/>
            <a:ext cx="5997802" cy="5255573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Oclusão"/>
          <p:cNvSpPr txBox="1"/>
          <p:nvPr>
            <p:ph type="subTitle" sz="quarter" idx="1"/>
          </p:nvPr>
        </p:nvSpPr>
        <p:spPr>
          <a:xfrm>
            <a:off x="1477395" y="148313"/>
            <a:ext cx="10464801" cy="1130301"/>
          </a:xfrm>
          <a:prstGeom prst="rect">
            <a:avLst/>
          </a:prstGeom>
        </p:spPr>
        <p:txBody>
          <a:bodyPr/>
          <a:lstStyle>
            <a:lvl1pPr defTabSz="537463">
              <a:defRPr sz="6164">
                <a:solidFill>
                  <a:srgbClr val="1B2F0B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Oclusão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4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Rectangle"/>
          <p:cNvSpPr/>
          <p:nvPr/>
        </p:nvSpPr>
        <p:spPr>
          <a:xfrm>
            <a:off x="-165832" y="-303180"/>
            <a:ext cx="13751255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8" name="Redes Neurais"/>
          <p:cNvSpPr txBox="1"/>
          <p:nvPr>
            <p:ph type="subTitle" sz="quarter" idx="1"/>
          </p:nvPr>
        </p:nvSpPr>
        <p:spPr>
          <a:xfrm>
            <a:off x="1270000" y="630650"/>
            <a:ext cx="10464800" cy="1130301"/>
          </a:xfrm>
          <a:prstGeom prst="rect">
            <a:avLst/>
          </a:prstGeom>
        </p:spPr>
        <p:txBody>
          <a:bodyPr/>
          <a:lstStyle>
            <a:lvl1pPr defTabSz="566674">
              <a:defRPr sz="6499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Redes Neurais</a:t>
            </a:r>
          </a:p>
        </p:txBody>
      </p:sp>
      <p:sp>
        <p:nvSpPr>
          <p:cNvPr id="409" name="(fully connected)"/>
          <p:cNvSpPr txBox="1"/>
          <p:nvPr/>
        </p:nvSpPr>
        <p:spPr>
          <a:xfrm>
            <a:off x="1270000" y="1567711"/>
            <a:ext cx="104648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50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(fully connected)</a:t>
            </a:r>
          </a:p>
        </p:txBody>
      </p:sp>
      <p:pic>
        <p:nvPicPr>
          <p:cNvPr id="4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8518" y="2774745"/>
            <a:ext cx="7187764" cy="50542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"/>
          <p:cNvSpPr/>
          <p:nvPr/>
        </p:nvSpPr>
        <p:spPr>
          <a:xfrm>
            <a:off x="-165832" y="-303180"/>
            <a:ext cx="13751255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3" name="Redes Neurais"/>
          <p:cNvSpPr txBox="1"/>
          <p:nvPr>
            <p:ph type="subTitle" sz="quarter" idx="1"/>
          </p:nvPr>
        </p:nvSpPr>
        <p:spPr>
          <a:xfrm>
            <a:off x="1270000" y="808450"/>
            <a:ext cx="10464800" cy="1130301"/>
          </a:xfrm>
          <a:prstGeom prst="rect">
            <a:avLst/>
          </a:prstGeom>
        </p:spPr>
        <p:txBody>
          <a:bodyPr/>
          <a:lstStyle>
            <a:lvl1pPr defTabSz="566674">
              <a:defRPr sz="6499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Redes Neurais</a:t>
            </a:r>
          </a:p>
        </p:txBody>
      </p:sp>
      <p:sp>
        <p:nvSpPr>
          <p:cNvPr id="414" name="(funções de ativação)"/>
          <p:cNvSpPr txBox="1"/>
          <p:nvPr/>
        </p:nvSpPr>
        <p:spPr>
          <a:xfrm>
            <a:off x="1270000" y="1745511"/>
            <a:ext cx="104648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50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(funções de ativação)</a:t>
            </a:r>
          </a:p>
        </p:txBody>
      </p:sp>
      <p:pic>
        <p:nvPicPr>
          <p:cNvPr id="4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2104" y="3179632"/>
            <a:ext cx="8440592" cy="56591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-164951" y="-180079"/>
            <a:ext cx="13615631" cy="104041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20944" y="6515055"/>
            <a:ext cx="2792858" cy="2995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498" y="2451292"/>
            <a:ext cx="5160755" cy="417161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Arrow"/>
          <p:cNvSpPr/>
          <p:nvPr/>
        </p:nvSpPr>
        <p:spPr>
          <a:xfrm>
            <a:off x="5537043" y="3902097"/>
            <a:ext cx="2211643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3" name="Interpretar!"/>
          <p:cNvSpPr txBox="1"/>
          <p:nvPr/>
        </p:nvSpPr>
        <p:spPr>
          <a:xfrm>
            <a:off x="6497038" y="3941395"/>
            <a:ext cx="7851896" cy="331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67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Interpretar!</a:t>
            </a:r>
          </a:p>
        </p:txBody>
      </p:sp>
      <p:sp>
        <p:nvSpPr>
          <p:cNvPr id="184" name="O que é Visão Computacional?"/>
          <p:cNvSpPr txBox="1"/>
          <p:nvPr/>
        </p:nvSpPr>
        <p:spPr>
          <a:xfrm>
            <a:off x="-66782" y="392453"/>
            <a:ext cx="13419293" cy="331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73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O que é Visão Computacional?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" grpId="1"/>
      <p:bldP build="whole" bldLvl="1" animBg="1" rev="0" advAuto="0" spid="183" grpId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Rectangle"/>
          <p:cNvSpPr/>
          <p:nvPr/>
        </p:nvSpPr>
        <p:spPr>
          <a:xfrm>
            <a:off x="-165832" y="-303180"/>
            <a:ext cx="13751255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8" name="Redes Neurais"/>
          <p:cNvSpPr txBox="1"/>
          <p:nvPr>
            <p:ph type="subTitle" sz="quarter" idx="1"/>
          </p:nvPr>
        </p:nvSpPr>
        <p:spPr>
          <a:xfrm>
            <a:off x="1270000" y="630650"/>
            <a:ext cx="10464800" cy="1130301"/>
          </a:xfrm>
          <a:prstGeom prst="rect">
            <a:avLst/>
          </a:prstGeom>
        </p:spPr>
        <p:txBody>
          <a:bodyPr/>
          <a:lstStyle>
            <a:lvl1pPr defTabSz="566674">
              <a:defRPr sz="6499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Redes Neurais</a:t>
            </a:r>
          </a:p>
        </p:txBody>
      </p:sp>
      <p:sp>
        <p:nvSpPr>
          <p:cNvPr id="419" name="(fully connected)"/>
          <p:cNvSpPr txBox="1"/>
          <p:nvPr/>
        </p:nvSpPr>
        <p:spPr>
          <a:xfrm>
            <a:off x="1270000" y="1567711"/>
            <a:ext cx="104648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50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(fully connected)</a:t>
            </a:r>
          </a:p>
        </p:txBody>
      </p:sp>
      <p:pic>
        <p:nvPicPr>
          <p:cNvPr id="4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8518" y="2774745"/>
            <a:ext cx="7187764" cy="50542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Rectangle"/>
          <p:cNvSpPr/>
          <p:nvPr/>
        </p:nvSpPr>
        <p:spPr>
          <a:xfrm>
            <a:off x="-165832" y="-303180"/>
            <a:ext cx="13751255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3" name="Redes Neurais"/>
          <p:cNvSpPr txBox="1"/>
          <p:nvPr>
            <p:ph type="subTitle" sz="quarter" idx="1"/>
          </p:nvPr>
        </p:nvSpPr>
        <p:spPr>
          <a:xfrm>
            <a:off x="1270000" y="630650"/>
            <a:ext cx="10464800" cy="1130301"/>
          </a:xfrm>
          <a:prstGeom prst="rect">
            <a:avLst/>
          </a:prstGeom>
        </p:spPr>
        <p:txBody>
          <a:bodyPr/>
          <a:lstStyle>
            <a:lvl1pPr defTabSz="566674">
              <a:defRPr sz="6499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Redes Neurais</a:t>
            </a:r>
          </a:p>
        </p:txBody>
      </p:sp>
      <p:sp>
        <p:nvSpPr>
          <p:cNvPr id="424" name="(backpropagation)"/>
          <p:cNvSpPr txBox="1"/>
          <p:nvPr/>
        </p:nvSpPr>
        <p:spPr>
          <a:xfrm>
            <a:off x="1270000" y="1567711"/>
            <a:ext cx="104648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50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(backpropagation)</a:t>
            </a:r>
          </a:p>
        </p:txBody>
      </p:sp>
      <p:pic>
        <p:nvPicPr>
          <p:cNvPr id="4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4812" y="2731891"/>
            <a:ext cx="10569967" cy="6816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Rectangle"/>
          <p:cNvSpPr/>
          <p:nvPr/>
        </p:nvSpPr>
        <p:spPr>
          <a:xfrm>
            <a:off x="-165832" y="-303180"/>
            <a:ext cx="13751255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8" name="Redes Neurais"/>
          <p:cNvSpPr txBox="1"/>
          <p:nvPr>
            <p:ph type="subTitle" sz="quarter" idx="1"/>
          </p:nvPr>
        </p:nvSpPr>
        <p:spPr>
          <a:xfrm>
            <a:off x="1270000" y="404380"/>
            <a:ext cx="10464800" cy="1130301"/>
          </a:xfrm>
          <a:prstGeom prst="rect">
            <a:avLst/>
          </a:prstGeom>
        </p:spPr>
        <p:txBody>
          <a:bodyPr/>
          <a:lstStyle>
            <a:lvl1pPr defTabSz="566674">
              <a:defRPr sz="6499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Redes Neurais</a:t>
            </a:r>
          </a:p>
        </p:txBody>
      </p:sp>
      <p:sp>
        <p:nvSpPr>
          <p:cNvPr id="429" name="(funções de ativação)"/>
          <p:cNvSpPr txBox="1"/>
          <p:nvPr/>
        </p:nvSpPr>
        <p:spPr>
          <a:xfrm>
            <a:off x="1270000" y="1383975"/>
            <a:ext cx="104648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50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(funções de ativação)</a:t>
            </a:r>
          </a:p>
        </p:txBody>
      </p:sp>
      <p:pic>
        <p:nvPicPr>
          <p:cNvPr id="4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7248" y="2771123"/>
            <a:ext cx="8440591" cy="5659154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ReLU é muito usada…"/>
          <p:cNvSpPr txBox="1"/>
          <p:nvPr/>
        </p:nvSpPr>
        <p:spPr>
          <a:xfrm>
            <a:off x="5228603" y="6466911"/>
            <a:ext cx="10464801" cy="2774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257047">
              <a:defRPr b="0" sz="242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ReLU é muito usada</a:t>
            </a:r>
          </a:p>
          <a:p>
            <a:pPr defTabSz="257047">
              <a:defRPr b="0" sz="242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(Ajuda vanishing gradient)</a:t>
            </a:r>
          </a:p>
          <a:p>
            <a:pPr defTabSz="257047">
              <a:defRPr b="0" sz="242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(Mais rápida)</a:t>
            </a:r>
          </a:p>
          <a:p>
            <a:pPr defTabSz="257047">
              <a:defRPr b="0" sz="242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(Mas.. pode não propagar)</a:t>
            </a:r>
          </a:p>
          <a:p>
            <a:pPr defTabSz="257047">
              <a:defRPr b="0" sz="2948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</a:p>
        </p:txBody>
      </p:sp>
      <p:sp>
        <p:nvSpPr>
          <p:cNvPr id="432" name="Última ativação de acordo com o problema a ser resolvido"/>
          <p:cNvSpPr txBox="1"/>
          <p:nvPr/>
        </p:nvSpPr>
        <p:spPr>
          <a:xfrm>
            <a:off x="7975597" y="3635557"/>
            <a:ext cx="4970812" cy="2007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80415">
              <a:defRPr b="0" sz="264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Última ativação de acordo com o problema a ser resolvido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"/>
          <p:cNvSpPr/>
          <p:nvPr/>
        </p:nvSpPr>
        <p:spPr>
          <a:xfrm>
            <a:off x="-165832" y="-303180"/>
            <a:ext cx="13751255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35" name="Redes Neurais"/>
          <p:cNvSpPr txBox="1"/>
          <p:nvPr>
            <p:ph type="subTitle" sz="quarter" idx="1"/>
          </p:nvPr>
        </p:nvSpPr>
        <p:spPr>
          <a:xfrm>
            <a:off x="1270000" y="808450"/>
            <a:ext cx="10464800" cy="1130301"/>
          </a:xfrm>
          <a:prstGeom prst="rect">
            <a:avLst/>
          </a:prstGeom>
        </p:spPr>
        <p:txBody>
          <a:bodyPr/>
          <a:lstStyle>
            <a:lvl1pPr defTabSz="566674">
              <a:defRPr sz="6499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Redes Neurais</a:t>
            </a:r>
          </a:p>
        </p:txBody>
      </p:sp>
      <p:sp>
        <p:nvSpPr>
          <p:cNvPr id="436" name="(funções de ativação)"/>
          <p:cNvSpPr txBox="1"/>
          <p:nvPr/>
        </p:nvSpPr>
        <p:spPr>
          <a:xfrm>
            <a:off x="1270000" y="1745511"/>
            <a:ext cx="104648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50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(funções de ativação)</a:t>
            </a:r>
          </a:p>
        </p:txBody>
      </p:sp>
      <p:pic>
        <p:nvPicPr>
          <p:cNvPr id="4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5914" y="2764103"/>
            <a:ext cx="7187763" cy="5054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3568" y="4993652"/>
            <a:ext cx="4494754" cy="4494755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Muitos parâmetros"/>
          <p:cNvSpPr txBox="1"/>
          <p:nvPr/>
        </p:nvSpPr>
        <p:spPr>
          <a:xfrm>
            <a:off x="-1165054" y="7787840"/>
            <a:ext cx="1046480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50520">
              <a:defRPr b="0" sz="30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Muitos parâmetros</a:t>
            </a:r>
          </a:p>
        </p:txBody>
      </p:sp>
      <p:sp>
        <p:nvSpPr>
          <p:cNvPr id="440" name="Não aproveita informações estruturais."/>
          <p:cNvSpPr txBox="1"/>
          <p:nvPr/>
        </p:nvSpPr>
        <p:spPr>
          <a:xfrm>
            <a:off x="-906183" y="8643749"/>
            <a:ext cx="1046480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50520">
              <a:defRPr b="0" sz="30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Não aproveita informações estruturais.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9" grpId="2"/>
      <p:bldP build="whole" bldLvl="1" animBg="1" rev="0" advAuto="0" spid="438" grpId="1"/>
      <p:bldP build="whole" bldLvl="1" animBg="1" rev="0" advAuto="0" spid="440" grpId="3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"/>
          <p:cNvSpPr/>
          <p:nvPr/>
        </p:nvSpPr>
        <p:spPr>
          <a:xfrm>
            <a:off x="-413207" y="-723561"/>
            <a:ext cx="15600434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3" name="Convoluções e Filtros!"/>
          <p:cNvSpPr txBox="1"/>
          <p:nvPr>
            <p:ph type="subTitle" sz="quarter" idx="1"/>
          </p:nvPr>
        </p:nvSpPr>
        <p:spPr>
          <a:xfrm>
            <a:off x="1270000" y="-34656"/>
            <a:ext cx="10464800" cy="1130301"/>
          </a:xfrm>
          <a:prstGeom prst="rect">
            <a:avLst/>
          </a:prstGeom>
        </p:spPr>
        <p:txBody>
          <a:bodyPr/>
          <a:lstStyle>
            <a:lvl1pPr defTabSz="537463">
              <a:defRPr sz="6164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Convoluções e Filtros!</a:t>
            </a:r>
          </a:p>
        </p:txBody>
      </p:sp>
      <p:pic>
        <p:nvPicPr>
          <p:cNvPr id="444" name="conv_2.gif" descr="conv_2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759" y="2309205"/>
            <a:ext cx="7191010" cy="6361278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Agora podemos  fazer convoluções com os pesos de neurônios.…"/>
          <p:cNvSpPr txBox="1"/>
          <p:nvPr/>
        </p:nvSpPr>
        <p:spPr>
          <a:xfrm>
            <a:off x="7975597" y="3635557"/>
            <a:ext cx="4830169" cy="370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309625">
              <a:defRPr b="0" sz="2914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Agora podemos  fazer convoluções com os pesos de neurônios.</a:t>
            </a:r>
          </a:p>
          <a:p>
            <a:pPr defTabSz="309625">
              <a:defRPr b="0" sz="2914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</a:p>
          <a:p>
            <a:pPr defTabSz="309625">
              <a:defRPr b="0" sz="2914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(Convolutional Neural Networks)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Rectangle"/>
          <p:cNvSpPr/>
          <p:nvPr/>
        </p:nvSpPr>
        <p:spPr>
          <a:xfrm>
            <a:off x="-146993" y="-303180"/>
            <a:ext cx="13751254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8" name="CNN - Classificação"/>
          <p:cNvSpPr txBox="1"/>
          <p:nvPr>
            <p:ph type="subTitle" sz="quarter" idx="1"/>
          </p:nvPr>
        </p:nvSpPr>
        <p:spPr>
          <a:xfrm>
            <a:off x="1326515" y="-28702"/>
            <a:ext cx="10464801" cy="1130301"/>
          </a:xfrm>
          <a:prstGeom prst="rect">
            <a:avLst/>
          </a:prstGeom>
        </p:spPr>
        <p:txBody>
          <a:bodyPr/>
          <a:lstStyle>
            <a:lvl1pPr defTabSz="566674">
              <a:defRPr sz="6499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CNN - Classificação</a:t>
            </a:r>
          </a:p>
        </p:txBody>
      </p:sp>
      <p:pic>
        <p:nvPicPr>
          <p:cNvPr id="4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1123" y="1172868"/>
            <a:ext cx="9246864" cy="5209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" y="6210909"/>
            <a:ext cx="13004801" cy="3186177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3x3 conv, stride 1…"/>
          <p:cNvSpPr txBox="1"/>
          <p:nvPr/>
        </p:nvSpPr>
        <p:spPr>
          <a:xfrm>
            <a:off x="4863307" y="1401546"/>
            <a:ext cx="10464801" cy="1879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257047">
              <a:defRPr b="0" sz="3475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3x3 conv, stride 1</a:t>
            </a:r>
          </a:p>
          <a:p>
            <a:pPr defTabSz="257047">
              <a:defRPr b="0" sz="3475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2x2 MaxPool stride 2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1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ectangle"/>
          <p:cNvSpPr/>
          <p:nvPr/>
        </p:nvSpPr>
        <p:spPr>
          <a:xfrm>
            <a:off x="-146993" y="-303180"/>
            <a:ext cx="13751254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4" name="Pooling"/>
          <p:cNvSpPr txBox="1"/>
          <p:nvPr>
            <p:ph type="subTitle" sz="quarter" idx="1"/>
          </p:nvPr>
        </p:nvSpPr>
        <p:spPr>
          <a:xfrm>
            <a:off x="1326515" y="-28702"/>
            <a:ext cx="10464801" cy="1130301"/>
          </a:xfrm>
          <a:prstGeom prst="rect">
            <a:avLst/>
          </a:prstGeom>
        </p:spPr>
        <p:txBody>
          <a:bodyPr/>
          <a:lstStyle>
            <a:lvl1pPr defTabSz="566674">
              <a:defRPr sz="6499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Pooling</a:t>
            </a:r>
          </a:p>
        </p:txBody>
      </p:sp>
      <p:pic>
        <p:nvPicPr>
          <p:cNvPr id="4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0500" y="1574188"/>
            <a:ext cx="10464801" cy="4893325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Não possui pesos ajustáveis (parâmetros)"/>
          <p:cNvSpPr txBox="1"/>
          <p:nvPr/>
        </p:nvSpPr>
        <p:spPr>
          <a:xfrm>
            <a:off x="1397427" y="6609902"/>
            <a:ext cx="1046480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50520">
              <a:defRPr b="0" sz="30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Não possui pesos ajustáveis (parâmetros)</a:t>
            </a:r>
          </a:p>
        </p:txBody>
      </p:sp>
      <p:sp>
        <p:nvSpPr>
          <p:cNvPr id="457" name="Redução de Dimensionalidade"/>
          <p:cNvSpPr txBox="1"/>
          <p:nvPr/>
        </p:nvSpPr>
        <p:spPr>
          <a:xfrm>
            <a:off x="1270000" y="7252580"/>
            <a:ext cx="104648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50520">
              <a:defRPr b="0" sz="30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Redução de Dimensionalidade</a:t>
            </a:r>
          </a:p>
        </p:txBody>
      </p:sp>
      <p:sp>
        <p:nvSpPr>
          <p:cNvPr id="458" name="Deixa mais robusto a rotação e translação."/>
          <p:cNvSpPr txBox="1"/>
          <p:nvPr/>
        </p:nvSpPr>
        <p:spPr>
          <a:xfrm>
            <a:off x="1397427" y="7852322"/>
            <a:ext cx="1046480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50520">
              <a:defRPr b="0" sz="30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Deixa mais robusto a rotação e translação.</a:t>
            </a:r>
          </a:p>
        </p:txBody>
      </p:sp>
      <p:sp>
        <p:nvSpPr>
          <p:cNvPr id="459" name="Max é utilizado pois as features…"/>
          <p:cNvSpPr txBox="1"/>
          <p:nvPr/>
        </p:nvSpPr>
        <p:spPr>
          <a:xfrm>
            <a:off x="1397427" y="8479321"/>
            <a:ext cx="1046480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350520">
              <a:defRPr b="0" sz="30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Max é utilizado pois as features</a:t>
            </a:r>
          </a:p>
          <a:p>
            <a:pPr defTabSz="350520">
              <a:defRPr b="0" sz="30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mais importantes devem ativar.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8" grpId="3"/>
      <p:bldP build="whole" bldLvl="1" animBg="1" rev="0" advAuto="0" spid="456" grpId="1"/>
      <p:bldP build="whole" bldLvl="1" animBg="1" rev="0" advAuto="0" spid="459" grpId="4"/>
      <p:bldP build="whole" bldLvl="1" animBg="1" rev="0" advAuto="0" spid="457" grpId="2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Rectangle"/>
          <p:cNvSpPr/>
          <p:nvPr/>
        </p:nvSpPr>
        <p:spPr>
          <a:xfrm>
            <a:off x="-165832" y="-303180"/>
            <a:ext cx="13751255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2157" y="-65105"/>
            <a:ext cx="13204611" cy="9986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Rectangle"/>
          <p:cNvSpPr/>
          <p:nvPr/>
        </p:nvSpPr>
        <p:spPr>
          <a:xfrm>
            <a:off x="-165832" y="-303180"/>
            <a:ext cx="13751255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499" y="922161"/>
            <a:ext cx="8615526" cy="8615526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YOLO"/>
          <p:cNvSpPr txBox="1"/>
          <p:nvPr/>
        </p:nvSpPr>
        <p:spPr>
          <a:xfrm>
            <a:off x="9588065" y="635358"/>
            <a:ext cx="2395185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93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YOLO</a:t>
            </a:r>
          </a:p>
        </p:txBody>
      </p:sp>
      <p:sp>
        <p:nvSpPr>
          <p:cNvPr id="467" name="Grid"/>
          <p:cNvSpPr txBox="1"/>
          <p:nvPr/>
        </p:nvSpPr>
        <p:spPr>
          <a:xfrm>
            <a:off x="5553257" y="2724150"/>
            <a:ext cx="10464801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54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Grid</a:t>
            </a:r>
          </a:p>
        </p:txBody>
      </p:sp>
      <p:sp>
        <p:nvSpPr>
          <p:cNvPr id="468" name="Output…"/>
          <p:cNvSpPr txBox="1"/>
          <p:nvPr/>
        </p:nvSpPr>
        <p:spPr>
          <a:xfrm>
            <a:off x="5553257" y="4393841"/>
            <a:ext cx="10464801" cy="5154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14781">
              <a:defRPr b="0" sz="3834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Output</a:t>
            </a:r>
          </a:p>
          <a:p>
            <a:pPr defTabSz="414781">
              <a:defRPr b="0" sz="284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B boxes:</a:t>
            </a:r>
          </a:p>
          <a:p>
            <a:pPr defTabSz="414781">
              <a:defRPr b="0" sz="284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Anchor (x,y),</a:t>
            </a:r>
          </a:p>
          <a:p>
            <a:pPr defTabSz="414781">
              <a:defRPr b="0" sz="284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w, h, (altura, prof)</a:t>
            </a:r>
          </a:p>
          <a:p>
            <a:pPr defTabSz="414781">
              <a:defRPr b="0" sz="284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confidence</a:t>
            </a:r>
          </a:p>
          <a:p>
            <a:pPr defTabSz="414781">
              <a:defRPr b="0" sz="284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</a:p>
          <a:p>
            <a:pPr defTabSz="414781">
              <a:defRPr b="0" sz="284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Class:</a:t>
            </a:r>
          </a:p>
          <a:p>
            <a:pPr defTabSz="414781">
              <a:defRPr b="0" sz="284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1 por classe</a:t>
            </a:r>
          </a:p>
          <a:p>
            <a:pPr defTabSz="414781">
              <a:defRPr b="0" sz="3266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7" grpId="1"/>
      <p:bldP build="whole" bldLvl="1" animBg="1" rev="0" advAuto="0" spid="468" grpId="2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Rectangle"/>
          <p:cNvSpPr/>
          <p:nvPr/>
        </p:nvSpPr>
        <p:spPr>
          <a:xfrm>
            <a:off x="-165832" y="-303180"/>
            <a:ext cx="13751255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499" y="922161"/>
            <a:ext cx="8615526" cy="8615526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YOLO"/>
          <p:cNvSpPr txBox="1"/>
          <p:nvPr/>
        </p:nvSpPr>
        <p:spPr>
          <a:xfrm>
            <a:off x="9588065" y="635358"/>
            <a:ext cx="2395185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93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YOLO</a:t>
            </a:r>
          </a:p>
        </p:txBody>
      </p:sp>
      <p:sp>
        <p:nvSpPr>
          <p:cNvPr id="473" name="Grid"/>
          <p:cNvSpPr txBox="1"/>
          <p:nvPr/>
        </p:nvSpPr>
        <p:spPr>
          <a:xfrm>
            <a:off x="5553257" y="2724150"/>
            <a:ext cx="10464801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54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Grid</a:t>
            </a:r>
          </a:p>
        </p:txBody>
      </p:sp>
      <p:sp>
        <p:nvSpPr>
          <p:cNvPr id="474" name="Output…"/>
          <p:cNvSpPr txBox="1"/>
          <p:nvPr/>
        </p:nvSpPr>
        <p:spPr>
          <a:xfrm>
            <a:off x="5553257" y="4393841"/>
            <a:ext cx="10464801" cy="5154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14781">
              <a:defRPr b="0" sz="3834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Output</a:t>
            </a:r>
          </a:p>
          <a:p>
            <a:pPr defTabSz="414781">
              <a:defRPr b="0" sz="284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B boxes:</a:t>
            </a:r>
          </a:p>
          <a:p>
            <a:pPr defTabSz="414781">
              <a:defRPr b="0" sz="284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Anchor (x,y),</a:t>
            </a:r>
          </a:p>
          <a:p>
            <a:pPr defTabSz="414781">
              <a:defRPr b="0" sz="284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w, h, (altura, prof)</a:t>
            </a:r>
          </a:p>
          <a:p>
            <a:pPr defTabSz="414781">
              <a:defRPr b="0" sz="284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confidence</a:t>
            </a:r>
          </a:p>
          <a:p>
            <a:pPr defTabSz="414781">
              <a:defRPr b="0" sz="284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</a:p>
          <a:p>
            <a:pPr defTabSz="414781">
              <a:defRPr b="0" sz="284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Class:</a:t>
            </a:r>
          </a:p>
          <a:p>
            <a:pPr defTabSz="414781">
              <a:defRPr b="0" sz="284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1 por classe</a:t>
            </a:r>
          </a:p>
          <a:p>
            <a:pPr defTabSz="414781">
              <a:defRPr b="0" sz="3266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</a:p>
        </p:txBody>
      </p:sp>
      <p:pic>
        <p:nvPicPr>
          <p:cNvPr id="4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499" y="922161"/>
            <a:ext cx="8615526" cy="8615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3" grpId="1"/>
      <p:bldP build="whole" bldLvl="1" animBg="1" rev="0" advAuto="0" spid="474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7800" r="0" b="13288"/>
          <a:stretch>
            <a:fillRect/>
          </a:stretch>
        </p:blipFill>
        <p:spPr>
          <a:xfrm>
            <a:off x="-58886" y="1661914"/>
            <a:ext cx="13122490" cy="8101574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Operando com Imagens"/>
          <p:cNvSpPr txBox="1"/>
          <p:nvPr>
            <p:ph type="subTitle" sz="quarter" idx="1"/>
          </p:nvPr>
        </p:nvSpPr>
        <p:spPr>
          <a:xfrm>
            <a:off x="1270000" y="302587"/>
            <a:ext cx="10464800" cy="1130301"/>
          </a:xfrm>
          <a:prstGeom prst="rect">
            <a:avLst/>
          </a:prstGeom>
        </p:spPr>
        <p:txBody>
          <a:bodyPr/>
          <a:lstStyle>
            <a:lvl1pPr defTabSz="449833">
              <a:defRPr sz="6160">
                <a:solidFill>
                  <a:srgbClr val="EEFFEF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Operando com Imagens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Rectangle"/>
          <p:cNvSpPr/>
          <p:nvPr/>
        </p:nvSpPr>
        <p:spPr>
          <a:xfrm>
            <a:off x="-165832" y="-303180"/>
            <a:ext cx="13751255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499" y="922161"/>
            <a:ext cx="8615526" cy="8615526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YOLO"/>
          <p:cNvSpPr txBox="1"/>
          <p:nvPr/>
        </p:nvSpPr>
        <p:spPr>
          <a:xfrm>
            <a:off x="9588065" y="635358"/>
            <a:ext cx="2395185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93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YOLO</a:t>
            </a:r>
          </a:p>
        </p:txBody>
      </p:sp>
      <p:sp>
        <p:nvSpPr>
          <p:cNvPr id="480" name="Grid"/>
          <p:cNvSpPr txBox="1"/>
          <p:nvPr/>
        </p:nvSpPr>
        <p:spPr>
          <a:xfrm>
            <a:off x="5553257" y="2724150"/>
            <a:ext cx="10464801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54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Grid</a:t>
            </a:r>
          </a:p>
        </p:txBody>
      </p:sp>
      <p:sp>
        <p:nvSpPr>
          <p:cNvPr id="481" name="Output…"/>
          <p:cNvSpPr txBox="1"/>
          <p:nvPr/>
        </p:nvSpPr>
        <p:spPr>
          <a:xfrm>
            <a:off x="5553257" y="4393841"/>
            <a:ext cx="10464801" cy="5154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14781">
              <a:defRPr b="0" sz="3834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Output</a:t>
            </a:r>
          </a:p>
          <a:p>
            <a:pPr defTabSz="414781">
              <a:defRPr b="0" sz="284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B boxes:</a:t>
            </a:r>
          </a:p>
          <a:p>
            <a:pPr defTabSz="414781">
              <a:defRPr b="0" sz="284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Anchor (x,y),</a:t>
            </a:r>
          </a:p>
          <a:p>
            <a:pPr defTabSz="414781">
              <a:defRPr b="0" sz="284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w, h, (altura, prof)</a:t>
            </a:r>
          </a:p>
          <a:p>
            <a:pPr defTabSz="414781">
              <a:defRPr b="0" sz="284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confidence</a:t>
            </a:r>
          </a:p>
          <a:p>
            <a:pPr defTabSz="414781">
              <a:defRPr b="0" sz="284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</a:p>
          <a:p>
            <a:pPr defTabSz="414781">
              <a:defRPr b="0" sz="284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Class:</a:t>
            </a:r>
          </a:p>
          <a:p>
            <a:pPr defTabSz="414781">
              <a:defRPr b="0" sz="284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1 por classe</a:t>
            </a:r>
          </a:p>
          <a:p>
            <a:pPr defTabSz="414781">
              <a:defRPr b="0" sz="3266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</a:p>
        </p:txBody>
      </p:sp>
      <p:pic>
        <p:nvPicPr>
          <p:cNvPr id="4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548" y="930519"/>
            <a:ext cx="8598811" cy="8598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1" grpId="2"/>
      <p:bldP build="whole" bldLvl="1" animBg="1" rev="0" advAuto="0" spid="480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Rectangle"/>
          <p:cNvSpPr/>
          <p:nvPr/>
        </p:nvSpPr>
        <p:spPr>
          <a:xfrm>
            <a:off x="-165832" y="-303180"/>
            <a:ext cx="13751255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499" y="922161"/>
            <a:ext cx="8615526" cy="8615526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YOLO"/>
          <p:cNvSpPr txBox="1"/>
          <p:nvPr/>
        </p:nvSpPr>
        <p:spPr>
          <a:xfrm>
            <a:off x="9588065" y="635358"/>
            <a:ext cx="2395185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93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YOLO</a:t>
            </a:r>
          </a:p>
        </p:txBody>
      </p:sp>
      <p:sp>
        <p:nvSpPr>
          <p:cNvPr id="487" name="Grid"/>
          <p:cNvSpPr txBox="1"/>
          <p:nvPr/>
        </p:nvSpPr>
        <p:spPr>
          <a:xfrm>
            <a:off x="5553257" y="2724150"/>
            <a:ext cx="10464801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54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Grid</a:t>
            </a:r>
          </a:p>
        </p:txBody>
      </p:sp>
      <p:sp>
        <p:nvSpPr>
          <p:cNvPr id="488" name="Output…"/>
          <p:cNvSpPr txBox="1"/>
          <p:nvPr/>
        </p:nvSpPr>
        <p:spPr>
          <a:xfrm>
            <a:off x="5553257" y="4393841"/>
            <a:ext cx="10464801" cy="5154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14781">
              <a:defRPr b="0" sz="3834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Output</a:t>
            </a:r>
          </a:p>
          <a:p>
            <a:pPr defTabSz="414781">
              <a:defRPr b="0" sz="284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B boxes:</a:t>
            </a:r>
          </a:p>
          <a:p>
            <a:pPr defTabSz="414781">
              <a:defRPr b="0" sz="284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Anchor (x,y),</a:t>
            </a:r>
          </a:p>
          <a:p>
            <a:pPr defTabSz="414781">
              <a:defRPr b="0" sz="284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w, h, (altura, prof)</a:t>
            </a:r>
          </a:p>
          <a:p>
            <a:pPr defTabSz="414781">
              <a:defRPr b="0" sz="284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confidence</a:t>
            </a:r>
          </a:p>
          <a:p>
            <a:pPr defTabSz="414781">
              <a:defRPr b="0" sz="284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</a:p>
          <a:p>
            <a:pPr defTabSz="414781">
              <a:defRPr b="0" sz="284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Class:</a:t>
            </a:r>
          </a:p>
          <a:p>
            <a:pPr defTabSz="414781">
              <a:defRPr b="0" sz="284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1 por classe</a:t>
            </a:r>
          </a:p>
          <a:p>
            <a:pPr defTabSz="414781">
              <a:defRPr b="0" sz="3266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</a:p>
        </p:txBody>
      </p:sp>
      <p:pic>
        <p:nvPicPr>
          <p:cNvPr id="4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548" y="930519"/>
            <a:ext cx="8598811" cy="8598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161" y="896648"/>
            <a:ext cx="8598810" cy="8598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7" grpId="1"/>
      <p:bldP build="whole" bldLvl="1" animBg="1" rev="0" advAuto="0" spid="488" grpId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-165832" y="-303180"/>
            <a:ext cx="13751255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499" y="922161"/>
            <a:ext cx="8615526" cy="8615526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YOLO"/>
          <p:cNvSpPr txBox="1"/>
          <p:nvPr/>
        </p:nvSpPr>
        <p:spPr>
          <a:xfrm>
            <a:off x="9588065" y="635358"/>
            <a:ext cx="2395185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93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YOLO</a:t>
            </a:r>
          </a:p>
        </p:txBody>
      </p:sp>
      <p:sp>
        <p:nvSpPr>
          <p:cNvPr id="495" name="Grid"/>
          <p:cNvSpPr txBox="1"/>
          <p:nvPr/>
        </p:nvSpPr>
        <p:spPr>
          <a:xfrm>
            <a:off x="5553257" y="2724150"/>
            <a:ext cx="10464801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54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Grid</a:t>
            </a:r>
          </a:p>
        </p:txBody>
      </p:sp>
      <p:sp>
        <p:nvSpPr>
          <p:cNvPr id="496" name="Output…"/>
          <p:cNvSpPr txBox="1"/>
          <p:nvPr/>
        </p:nvSpPr>
        <p:spPr>
          <a:xfrm>
            <a:off x="5553257" y="4393841"/>
            <a:ext cx="10464801" cy="5154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14781">
              <a:defRPr b="0" sz="3834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Output</a:t>
            </a:r>
          </a:p>
          <a:p>
            <a:pPr defTabSz="414781">
              <a:defRPr b="0" sz="284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B boxes:</a:t>
            </a:r>
          </a:p>
          <a:p>
            <a:pPr defTabSz="414781">
              <a:defRPr b="0" sz="284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Anchor (x,y),</a:t>
            </a:r>
          </a:p>
          <a:p>
            <a:pPr defTabSz="414781">
              <a:defRPr b="0" sz="284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w, h, (altura, prof)</a:t>
            </a:r>
          </a:p>
          <a:p>
            <a:pPr defTabSz="414781">
              <a:defRPr b="0" sz="284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confidence</a:t>
            </a:r>
          </a:p>
          <a:p>
            <a:pPr defTabSz="414781">
              <a:defRPr b="0" sz="284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</a:p>
          <a:p>
            <a:pPr defTabSz="414781">
              <a:defRPr b="0" sz="284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Class:</a:t>
            </a:r>
          </a:p>
          <a:p>
            <a:pPr defTabSz="414781">
              <a:defRPr b="0" sz="284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1 por classe</a:t>
            </a:r>
          </a:p>
          <a:p>
            <a:pPr defTabSz="414781">
              <a:defRPr b="0" sz="3266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</a:p>
        </p:txBody>
      </p:sp>
      <p:pic>
        <p:nvPicPr>
          <p:cNvPr id="49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43838" b="0"/>
          <a:stretch>
            <a:fillRect/>
          </a:stretch>
        </p:blipFill>
        <p:spPr>
          <a:xfrm>
            <a:off x="154632" y="874220"/>
            <a:ext cx="8679291" cy="8736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6" grpId="2"/>
      <p:bldP build="whole" bldLvl="1" animBg="1" rev="0" advAuto="0" spid="495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"/>
          <p:cNvSpPr/>
          <p:nvPr/>
        </p:nvSpPr>
        <p:spPr>
          <a:xfrm>
            <a:off x="-165832" y="-303180"/>
            <a:ext cx="13751255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0" name="Image-to-Image"/>
          <p:cNvSpPr txBox="1"/>
          <p:nvPr>
            <p:ph type="subTitle" sz="quarter" idx="1"/>
          </p:nvPr>
        </p:nvSpPr>
        <p:spPr>
          <a:xfrm>
            <a:off x="1270000" y="630650"/>
            <a:ext cx="10464800" cy="1130301"/>
          </a:xfrm>
          <a:prstGeom prst="rect">
            <a:avLst/>
          </a:prstGeom>
        </p:spPr>
        <p:txBody>
          <a:bodyPr/>
          <a:lstStyle>
            <a:lvl1pPr defTabSz="566674">
              <a:defRPr sz="6499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Image-to-Image</a:t>
            </a:r>
          </a:p>
        </p:txBody>
      </p:sp>
      <p:sp>
        <p:nvSpPr>
          <p:cNvPr id="501" name="(AutoEncoder)"/>
          <p:cNvSpPr txBox="1"/>
          <p:nvPr/>
        </p:nvSpPr>
        <p:spPr>
          <a:xfrm>
            <a:off x="1270000" y="1567711"/>
            <a:ext cx="104648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50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(AutoEncoder)</a:t>
            </a:r>
          </a:p>
        </p:txBody>
      </p:sp>
      <p:pic>
        <p:nvPicPr>
          <p:cNvPr id="5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21248"/>
            <a:ext cx="13004800" cy="6058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Rectangle"/>
          <p:cNvSpPr/>
          <p:nvPr/>
        </p:nvSpPr>
        <p:spPr>
          <a:xfrm>
            <a:off x="-146993" y="-303180"/>
            <a:ext cx="13751254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5" name="Redes Siamesas"/>
          <p:cNvSpPr txBox="1"/>
          <p:nvPr>
            <p:ph type="subTitle" sz="quarter" idx="1"/>
          </p:nvPr>
        </p:nvSpPr>
        <p:spPr>
          <a:xfrm>
            <a:off x="1397427" y="291555"/>
            <a:ext cx="10464801" cy="1130301"/>
          </a:xfrm>
          <a:prstGeom prst="rect">
            <a:avLst/>
          </a:prstGeom>
        </p:spPr>
        <p:txBody>
          <a:bodyPr/>
          <a:lstStyle>
            <a:lvl1pPr defTabSz="566674">
              <a:defRPr sz="6499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Redes Siamesas</a:t>
            </a:r>
          </a:p>
        </p:txBody>
      </p:sp>
      <p:sp>
        <p:nvSpPr>
          <p:cNvPr id="506" name="Possui shared weights"/>
          <p:cNvSpPr txBox="1"/>
          <p:nvPr/>
        </p:nvSpPr>
        <p:spPr>
          <a:xfrm>
            <a:off x="1397427" y="6783383"/>
            <a:ext cx="1046480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50520">
              <a:defRPr b="0" sz="30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Possui shared weights</a:t>
            </a:r>
          </a:p>
        </p:txBody>
      </p:sp>
      <p:sp>
        <p:nvSpPr>
          <p:cNvPr id="507" name="Utiliza normalized correlation para unir o output"/>
          <p:cNvSpPr txBox="1"/>
          <p:nvPr/>
        </p:nvSpPr>
        <p:spPr>
          <a:xfrm>
            <a:off x="1270000" y="7457298"/>
            <a:ext cx="104648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50520">
              <a:defRPr b="0" sz="30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Utiliza normalized correlation para unir o output</a:t>
            </a:r>
          </a:p>
        </p:txBody>
      </p:sp>
      <p:sp>
        <p:nvSpPr>
          <p:cNvPr id="508" name="Muito utilizado para comparação de imagens"/>
          <p:cNvSpPr txBox="1"/>
          <p:nvPr/>
        </p:nvSpPr>
        <p:spPr>
          <a:xfrm>
            <a:off x="1397427" y="8240635"/>
            <a:ext cx="1046480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350520">
              <a:defRPr b="0" sz="30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Muito utilizado para comparação de imagens</a:t>
            </a:r>
          </a:p>
        </p:txBody>
      </p:sp>
      <p:pic>
        <p:nvPicPr>
          <p:cNvPr id="5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0" y="2096870"/>
            <a:ext cx="12860894" cy="4012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7" grpId="2"/>
      <p:bldP build="whole" bldLvl="1" animBg="1" rev="0" advAuto="0" spid="506" grpId="1"/>
      <p:bldP build="whole" bldLvl="1" animBg="1" rev="0" advAuto="0" spid="508" grpId="3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Rectangle"/>
          <p:cNvSpPr/>
          <p:nvPr/>
        </p:nvSpPr>
        <p:spPr>
          <a:xfrm>
            <a:off x="-165832" y="-303180"/>
            <a:ext cx="13751255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12" name="Image-to-Image…"/>
          <p:cNvSpPr txBox="1"/>
          <p:nvPr>
            <p:ph type="subTitle" sz="quarter" idx="1"/>
          </p:nvPr>
        </p:nvSpPr>
        <p:spPr>
          <a:xfrm>
            <a:off x="1270000" y="383300"/>
            <a:ext cx="10464800" cy="2270861"/>
          </a:xfrm>
          <a:prstGeom prst="rect">
            <a:avLst/>
          </a:prstGeom>
        </p:spPr>
        <p:txBody>
          <a:bodyPr/>
          <a:lstStyle/>
          <a:p>
            <a:pPr defTabSz="572516">
              <a:defRPr sz="6566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Image-to-Image</a:t>
            </a:r>
          </a:p>
          <a:p>
            <a:pPr defTabSz="572516">
              <a:defRPr sz="6566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(AutoEncoder)</a:t>
            </a:r>
          </a:p>
        </p:txBody>
      </p:sp>
      <p:pic>
        <p:nvPicPr>
          <p:cNvPr id="5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21248"/>
            <a:ext cx="13004800" cy="6058708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A representação do bottleneck pode ser útil…"/>
          <p:cNvSpPr txBox="1"/>
          <p:nvPr/>
        </p:nvSpPr>
        <p:spPr>
          <a:xfrm>
            <a:off x="3940555" y="8160429"/>
            <a:ext cx="5825807" cy="1738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245363">
              <a:defRPr b="0" sz="21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A representação do bottleneck pode ser útil</a:t>
            </a:r>
          </a:p>
          <a:p>
            <a:pPr defTabSz="245363">
              <a:defRPr b="0" sz="21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</a:p>
          <a:p>
            <a:pPr defTabSz="245363">
              <a:defRPr b="0" sz="21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Podemos usar a mesma arquitetura para outros problemas, como denoising.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4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Rectangle"/>
          <p:cNvSpPr/>
          <p:nvPr/>
        </p:nvSpPr>
        <p:spPr>
          <a:xfrm>
            <a:off x="-165832" y="-303180"/>
            <a:ext cx="13751255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17" name="Image-to-Image…"/>
          <p:cNvSpPr txBox="1"/>
          <p:nvPr>
            <p:ph type="subTitle" sz="quarter" idx="1"/>
          </p:nvPr>
        </p:nvSpPr>
        <p:spPr>
          <a:xfrm>
            <a:off x="1270000" y="383300"/>
            <a:ext cx="10464800" cy="2270861"/>
          </a:xfrm>
          <a:prstGeom prst="rect">
            <a:avLst/>
          </a:prstGeom>
        </p:spPr>
        <p:txBody>
          <a:bodyPr/>
          <a:lstStyle/>
          <a:p>
            <a:pPr defTabSz="572516">
              <a:defRPr sz="6566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Image-to-Image</a:t>
            </a:r>
          </a:p>
          <a:p>
            <a:pPr defTabSz="572516">
              <a:defRPr sz="6566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(AutoEncoder)</a:t>
            </a:r>
          </a:p>
        </p:txBody>
      </p:sp>
      <p:pic>
        <p:nvPicPr>
          <p:cNvPr id="5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017" y="3606905"/>
            <a:ext cx="11962766" cy="3987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Rectangle"/>
          <p:cNvSpPr/>
          <p:nvPr/>
        </p:nvSpPr>
        <p:spPr>
          <a:xfrm>
            <a:off x="-165832" y="-303180"/>
            <a:ext cx="13751255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21" name="Transfer Learning"/>
          <p:cNvSpPr txBox="1"/>
          <p:nvPr>
            <p:ph type="subTitle" sz="quarter" idx="1"/>
          </p:nvPr>
        </p:nvSpPr>
        <p:spPr>
          <a:xfrm>
            <a:off x="1270000" y="630650"/>
            <a:ext cx="10464800" cy="1130301"/>
          </a:xfrm>
          <a:prstGeom prst="rect">
            <a:avLst/>
          </a:prstGeom>
        </p:spPr>
        <p:txBody>
          <a:bodyPr/>
          <a:lstStyle>
            <a:lvl1pPr defTabSz="566674">
              <a:defRPr sz="6499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Transfer Learning</a:t>
            </a:r>
          </a:p>
        </p:txBody>
      </p:sp>
      <p:pic>
        <p:nvPicPr>
          <p:cNvPr id="52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34202" r="0" b="0"/>
          <a:stretch>
            <a:fillRect/>
          </a:stretch>
        </p:blipFill>
        <p:spPr>
          <a:xfrm>
            <a:off x="-1765793" y="3236118"/>
            <a:ext cx="15717787" cy="4729265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Reaproveitar os pesos de outras redes…"/>
          <p:cNvSpPr txBox="1"/>
          <p:nvPr/>
        </p:nvSpPr>
        <p:spPr>
          <a:xfrm>
            <a:off x="3396407" y="8160429"/>
            <a:ext cx="6626777" cy="1596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251206">
              <a:defRPr b="0" sz="215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Reaproveitar os pesos de outras redes</a:t>
            </a:r>
          </a:p>
          <a:p>
            <a:pPr defTabSz="251206">
              <a:defRPr b="0" sz="215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</a:p>
          <a:p>
            <a:pPr defTabSz="251206">
              <a:defRPr b="0" sz="215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Cortar na parte convolucional permite certo grande invariância a escala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3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Rectangle"/>
          <p:cNvSpPr/>
          <p:nvPr/>
        </p:nvSpPr>
        <p:spPr>
          <a:xfrm>
            <a:off x="-373227" y="-303180"/>
            <a:ext cx="13751254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26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850" y="2364171"/>
            <a:ext cx="12103100" cy="6781801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Image-to-Image…"/>
          <p:cNvSpPr txBox="1"/>
          <p:nvPr/>
        </p:nvSpPr>
        <p:spPr>
          <a:xfrm>
            <a:off x="1270000" y="383300"/>
            <a:ext cx="10464800" cy="227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72516">
              <a:defRPr b="0" sz="6566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Image-to-Image</a:t>
            </a:r>
          </a:p>
          <a:p>
            <a:pPr defTabSz="572516">
              <a:defRPr b="0" sz="6566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(U-Net)</a:t>
            </a:r>
          </a:p>
        </p:txBody>
      </p:sp>
      <p:sp>
        <p:nvSpPr>
          <p:cNvPr id="529" name="Conexões residuais ajudam a manter informação estrutural da imagem."/>
          <p:cNvSpPr txBox="1"/>
          <p:nvPr/>
        </p:nvSpPr>
        <p:spPr>
          <a:xfrm>
            <a:off x="2236888" y="8534539"/>
            <a:ext cx="7154408" cy="1036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9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Conexões residuais ajudam a manter informação estrutural da imagem.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Rectangle"/>
          <p:cNvSpPr/>
          <p:nvPr/>
        </p:nvSpPr>
        <p:spPr>
          <a:xfrm>
            <a:off x="-373227" y="-290480"/>
            <a:ext cx="13751254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32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3" name="Image-to-Image…"/>
          <p:cNvSpPr txBox="1"/>
          <p:nvPr/>
        </p:nvSpPr>
        <p:spPr>
          <a:xfrm>
            <a:off x="1270000" y="-86600"/>
            <a:ext cx="10464800" cy="227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72516">
              <a:defRPr b="0" sz="6566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Image-to-Image</a:t>
            </a:r>
          </a:p>
          <a:p>
            <a:pPr defTabSz="572516">
              <a:defRPr b="0" sz="6566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(U-Net)</a:t>
            </a:r>
          </a:p>
        </p:txBody>
      </p:sp>
      <p:pic>
        <p:nvPicPr>
          <p:cNvPr id="534" name="Screen Shot 2019-08-23 at 11.40.45 AM.png" descr="Screen Shot 2019-08-23 at 11.40.45 AM.png"/>
          <p:cNvPicPr>
            <a:picLocks noChangeAspect="1"/>
          </p:cNvPicPr>
          <p:nvPr/>
        </p:nvPicPr>
        <p:blipFill>
          <a:blip r:embed="rId2">
            <a:extLst/>
          </a:blip>
          <a:srcRect l="0" t="46226" r="0" b="0"/>
          <a:stretch>
            <a:fillRect/>
          </a:stretch>
        </p:blipFill>
        <p:spPr>
          <a:xfrm>
            <a:off x="689336" y="5462072"/>
            <a:ext cx="8791773" cy="5513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Screen Shot 2019-08-23 at 11.40.45 AM.png" descr="Screen Shot 2019-08-23 at 11.40.45 A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57981"/>
          <a:stretch>
            <a:fillRect/>
          </a:stretch>
        </p:blipFill>
        <p:spPr>
          <a:xfrm>
            <a:off x="643952" y="2013845"/>
            <a:ext cx="9260464" cy="4538106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Aplicação no banco:…"/>
          <p:cNvSpPr txBox="1"/>
          <p:nvPr/>
        </p:nvSpPr>
        <p:spPr>
          <a:xfrm>
            <a:off x="10159176" y="2339942"/>
            <a:ext cx="2854046" cy="2966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29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Aplicação no banco:</a:t>
            </a:r>
          </a:p>
          <a:p>
            <a:pPr>
              <a:defRPr b="0" sz="29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Separar texto de máquina de texto a mão e vice-versa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7800" r="0" b="13288"/>
          <a:stretch>
            <a:fillRect/>
          </a:stretch>
        </p:blipFill>
        <p:spPr>
          <a:xfrm>
            <a:off x="-58886" y="1661914"/>
            <a:ext cx="13122490" cy="810157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Operando com Imagens"/>
          <p:cNvSpPr txBox="1"/>
          <p:nvPr>
            <p:ph type="subTitle" sz="quarter" idx="1"/>
          </p:nvPr>
        </p:nvSpPr>
        <p:spPr>
          <a:xfrm>
            <a:off x="1270000" y="302587"/>
            <a:ext cx="10464800" cy="1130301"/>
          </a:xfrm>
          <a:prstGeom prst="rect">
            <a:avLst/>
          </a:prstGeom>
        </p:spPr>
        <p:txBody>
          <a:bodyPr/>
          <a:lstStyle>
            <a:lvl1pPr defTabSz="449833">
              <a:defRPr sz="6160">
                <a:solidFill>
                  <a:srgbClr val="EEFFEF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Operando com Imagens</a:t>
            </a:r>
          </a:p>
        </p:txBody>
      </p:sp>
      <p:sp>
        <p:nvSpPr>
          <p:cNvPr id="191" name="Rectangle"/>
          <p:cNvSpPr/>
          <p:nvPr/>
        </p:nvSpPr>
        <p:spPr>
          <a:xfrm>
            <a:off x="-332526" y="1679387"/>
            <a:ext cx="13669852" cy="8486989"/>
          </a:xfrm>
          <a:prstGeom prst="rect">
            <a:avLst/>
          </a:prstGeom>
          <a:solidFill>
            <a:srgbClr val="FFFFFF">
              <a:alpha val="2585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ctangle"/>
          <p:cNvSpPr/>
          <p:nvPr/>
        </p:nvSpPr>
        <p:spPr>
          <a:xfrm>
            <a:off x="-373227" y="-290480"/>
            <a:ext cx="13751254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39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0" name="Image-to-Image…"/>
          <p:cNvSpPr txBox="1"/>
          <p:nvPr/>
        </p:nvSpPr>
        <p:spPr>
          <a:xfrm>
            <a:off x="1270000" y="-86600"/>
            <a:ext cx="10464800" cy="227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72516">
              <a:defRPr b="0" sz="6566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Image-to-Image</a:t>
            </a:r>
          </a:p>
          <a:p>
            <a:pPr defTabSz="572516">
              <a:defRPr b="0" sz="6566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(U-Net)</a:t>
            </a:r>
          </a:p>
        </p:txBody>
      </p:sp>
      <p:pic>
        <p:nvPicPr>
          <p:cNvPr id="541" name="semantic.gif" descr="semantic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57819" y="2281193"/>
            <a:ext cx="15182687" cy="7591343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Segmentação semântica"/>
          <p:cNvSpPr txBox="1"/>
          <p:nvPr/>
        </p:nvSpPr>
        <p:spPr>
          <a:xfrm>
            <a:off x="9938711" y="1163481"/>
            <a:ext cx="2854046" cy="1036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9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Segmentação semântica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Rectangle"/>
          <p:cNvSpPr/>
          <p:nvPr/>
        </p:nvSpPr>
        <p:spPr>
          <a:xfrm>
            <a:off x="-373227" y="-303180"/>
            <a:ext cx="13751254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5" name="Image-to-Image…"/>
          <p:cNvSpPr txBox="1"/>
          <p:nvPr>
            <p:ph type="subTitle" sz="quarter" idx="1"/>
          </p:nvPr>
        </p:nvSpPr>
        <p:spPr>
          <a:xfrm>
            <a:off x="1270000" y="21107"/>
            <a:ext cx="10464800" cy="2270862"/>
          </a:xfrm>
          <a:prstGeom prst="rect">
            <a:avLst/>
          </a:prstGeom>
        </p:spPr>
        <p:txBody>
          <a:bodyPr/>
          <a:lstStyle/>
          <a:p>
            <a:pPr defTabSz="572516">
              <a:defRPr sz="6566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Image-to-Image</a:t>
            </a:r>
          </a:p>
          <a:p>
            <a:pPr defTabSz="572516">
              <a:defRPr sz="6566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(GANs)</a:t>
            </a:r>
          </a:p>
        </p:txBody>
      </p:sp>
      <p:pic>
        <p:nvPicPr>
          <p:cNvPr id="5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194" y="2434778"/>
            <a:ext cx="12333253" cy="5378641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Duas redes competem (uma gera, a partir e ruído, a outra tenta ver se é real ou não)…"/>
          <p:cNvSpPr txBox="1"/>
          <p:nvPr/>
        </p:nvSpPr>
        <p:spPr>
          <a:xfrm>
            <a:off x="2434482" y="7783007"/>
            <a:ext cx="8544678" cy="2001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29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Duas redes competem (uma gera, a partir e ruído, a outra tenta ver se é real ou não)</a:t>
            </a:r>
          </a:p>
          <a:p>
            <a:pPr>
              <a:defRPr b="0" sz="29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É uma arquitetura que tende a ser instável, mas temos tricks para treinar.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Rectangle"/>
          <p:cNvSpPr/>
          <p:nvPr/>
        </p:nvSpPr>
        <p:spPr>
          <a:xfrm>
            <a:off x="-373227" y="-303180"/>
            <a:ext cx="13751254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50" name="Image-to-Image…"/>
          <p:cNvSpPr txBox="1"/>
          <p:nvPr>
            <p:ph type="subTitle" sz="quarter" idx="1"/>
          </p:nvPr>
        </p:nvSpPr>
        <p:spPr>
          <a:xfrm>
            <a:off x="1270000" y="383300"/>
            <a:ext cx="10464800" cy="2270861"/>
          </a:xfrm>
          <a:prstGeom prst="rect">
            <a:avLst/>
          </a:prstGeom>
        </p:spPr>
        <p:txBody>
          <a:bodyPr/>
          <a:lstStyle/>
          <a:p>
            <a:pPr defTabSz="572516">
              <a:defRPr sz="6566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Image-to-Image</a:t>
            </a:r>
          </a:p>
          <a:p>
            <a:pPr defTabSz="572516">
              <a:defRPr sz="6566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(GANs)</a:t>
            </a:r>
          </a:p>
        </p:txBody>
      </p:sp>
      <p:pic>
        <p:nvPicPr>
          <p:cNvPr id="551" name="gan.jpeg" descr="ga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0423" y="3333398"/>
            <a:ext cx="5084272" cy="5084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gan2.jpeg" descr="gan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1231" y="3333398"/>
            <a:ext cx="5084272" cy="5084272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https://thispersondoesnotexist.com"/>
          <p:cNvSpPr txBox="1"/>
          <p:nvPr/>
        </p:nvSpPr>
        <p:spPr>
          <a:xfrm>
            <a:off x="-2019363" y="8590412"/>
            <a:ext cx="17043526" cy="2270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4200" u="sng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https://thispersondoesnotexist.com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Screen Shot 2019-08-23 at 2.10.18 PM.png" descr="Screen Shot 2019-08-23 at 2.10.1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421" y="1059858"/>
            <a:ext cx="11277601" cy="5753101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Everybody Dance Now"/>
          <p:cNvSpPr txBox="1"/>
          <p:nvPr>
            <p:ph type="body" sz="quarter" idx="1"/>
          </p:nvPr>
        </p:nvSpPr>
        <p:spPr>
          <a:xfrm>
            <a:off x="1270000" y="-89125"/>
            <a:ext cx="10464800" cy="2270861"/>
          </a:xfrm>
          <a:prstGeom prst="rect">
            <a:avLst/>
          </a:prstGeom>
        </p:spPr>
        <p:txBody>
          <a:bodyPr lIns="50800" tIns="50800" rIns="50800" bIns="50800" anchor="t">
            <a:normAutofit fontScale="100000" lnSpcReduction="0"/>
          </a:bodyPr>
          <a:lstStyle>
            <a:lvl1pPr marL="0" indent="0" algn="ctr">
              <a:spcBef>
                <a:spcPts val="0"/>
              </a:spcBef>
              <a:buSzTx/>
              <a:buNone/>
              <a:defRPr sz="6700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Everybody Dance Now</a:t>
            </a:r>
          </a:p>
        </p:txBody>
      </p:sp>
      <p:sp>
        <p:nvSpPr>
          <p:cNvPr id="557" name="Utiliza um pose detector para detectar as poses…"/>
          <p:cNvSpPr txBox="1"/>
          <p:nvPr/>
        </p:nvSpPr>
        <p:spPr>
          <a:xfrm>
            <a:off x="2339996" y="6827981"/>
            <a:ext cx="8544679" cy="2966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5468" indent="-575468">
              <a:buSzPct val="100000"/>
              <a:buAutoNum type="arabicParenR" startAt="1"/>
              <a:defRPr b="0" sz="29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Utiliza um pose detector para detectar as poses</a:t>
            </a:r>
          </a:p>
          <a:p>
            <a:pPr marL="575468" indent="-575468">
              <a:buSzPct val="100000"/>
              <a:buAutoNum type="arabicParenR" startAt="1"/>
              <a:defRPr b="0" sz="29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Utiliza GAN para aprender a gerar uma única pessoa a partir da pose</a:t>
            </a:r>
          </a:p>
          <a:p>
            <a:pPr marL="575468" indent="-575468">
              <a:buSzPct val="100000"/>
              <a:buAutoNum type="arabicParenR" startAt="1"/>
              <a:defRPr b="0" sz="29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Pega as poses de alguém que sabe dançar e utiliza para se gerar dançando :P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Rectangle"/>
          <p:cNvSpPr/>
          <p:nvPr/>
        </p:nvSpPr>
        <p:spPr>
          <a:xfrm>
            <a:off x="-373227" y="-303180"/>
            <a:ext cx="13751254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60" name="Image-to-Image…"/>
          <p:cNvSpPr txBox="1"/>
          <p:nvPr>
            <p:ph type="subTitle" sz="quarter" idx="1"/>
          </p:nvPr>
        </p:nvSpPr>
        <p:spPr>
          <a:xfrm>
            <a:off x="1270000" y="5360"/>
            <a:ext cx="10464800" cy="2270861"/>
          </a:xfrm>
          <a:prstGeom prst="rect">
            <a:avLst/>
          </a:prstGeom>
        </p:spPr>
        <p:txBody>
          <a:bodyPr/>
          <a:lstStyle/>
          <a:p>
            <a:pPr defTabSz="572516">
              <a:defRPr sz="6566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Image-to-Image</a:t>
            </a:r>
          </a:p>
          <a:p>
            <a:pPr defTabSz="572516">
              <a:defRPr sz="6566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(Conditional GANs)</a:t>
            </a:r>
          </a:p>
        </p:txBody>
      </p:sp>
      <p:pic>
        <p:nvPicPr>
          <p:cNvPr id="5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709" y="2371242"/>
            <a:ext cx="12333253" cy="5378641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y"/>
          <p:cNvSpPr txBox="1"/>
          <p:nvPr/>
        </p:nvSpPr>
        <p:spPr>
          <a:xfrm>
            <a:off x="887278" y="7192844"/>
            <a:ext cx="600827" cy="117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y</a:t>
            </a:r>
          </a:p>
        </p:txBody>
      </p:sp>
      <p:sp>
        <p:nvSpPr>
          <p:cNvPr id="563" name="y"/>
          <p:cNvSpPr txBox="1"/>
          <p:nvPr/>
        </p:nvSpPr>
        <p:spPr>
          <a:xfrm>
            <a:off x="7720222" y="3279788"/>
            <a:ext cx="600826" cy="117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y</a:t>
            </a:r>
          </a:p>
        </p:txBody>
      </p:sp>
      <p:sp>
        <p:nvSpPr>
          <p:cNvPr id="564" name="GANs são originalmente incondicionais (geram em cima de ruído apenas)…"/>
          <p:cNvSpPr txBox="1"/>
          <p:nvPr/>
        </p:nvSpPr>
        <p:spPr>
          <a:xfrm>
            <a:off x="-407543" y="8044505"/>
            <a:ext cx="13378362" cy="21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5468" indent="-575468">
              <a:buSzPct val="100000"/>
              <a:buAutoNum type="arabicParenR" startAt="1"/>
              <a:defRPr b="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GANs são originalmente incondicionais (geram em cima de ruído apenas)</a:t>
            </a:r>
          </a:p>
          <a:p>
            <a:pPr>
              <a:defRPr b="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</a:p>
          <a:p>
            <a:pPr marL="575468" indent="-575468">
              <a:buSzPct val="100000"/>
              <a:buAutoNum type="arabicParenR" startAt="2"/>
              <a:defRPr b="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Podemos adicionar uma condição (y) que pode ser desde 0 para rostos femininos e 1 para rostos masculinos, até mesmo uma imagem de entrada.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Rectangle"/>
          <p:cNvSpPr/>
          <p:nvPr/>
        </p:nvSpPr>
        <p:spPr>
          <a:xfrm>
            <a:off x="-373227" y="-303180"/>
            <a:ext cx="13751254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67" name="Image-to-Image…"/>
          <p:cNvSpPr txBox="1"/>
          <p:nvPr>
            <p:ph type="subTitle" sz="quarter" idx="1"/>
          </p:nvPr>
        </p:nvSpPr>
        <p:spPr>
          <a:xfrm>
            <a:off x="1270000" y="5360"/>
            <a:ext cx="10464800" cy="2270861"/>
          </a:xfrm>
          <a:prstGeom prst="rect">
            <a:avLst/>
          </a:prstGeom>
        </p:spPr>
        <p:txBody>
          <a:bodyPr/>
          <a:lstStyle/>
          <a:p>
            <a:pPr defTabSz="572516">
              <a:defRPr sz="6566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Image-to-Image</a:t>
            </a:r>
          </a:p>
          <a:p>
            <a:pPr defTabSz="572516">
              <a:defRPr sz="6566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(Conditional GANs)</a:t>
            </a:r>
          </a:p>
        </p:txBody>
      </p:sp>
      <p:pic>
        <p:nvPicPr>
          <p:cNvPr id="5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27" y="2969367"/>
            <a:ext cx="12975346" cy="4898856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Exemplo: Colorização de Mangás (condição são os traços e uma “dica de cor”)"/>
          <p:cNvSpPr txBox="1"/>
          <p:nvPr/>
        </p:nvSpPr>
        <p:spPr>
          <a:xfrm>
            <a:off x="2434482" y="8265607"/>
            <a:ext cx="8544678" cy="1036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9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Exemplo: Colorização de Mangás (condição são os traços e uma “dica de cor”)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Rectangle"/>
          <p:cNvSpPr/>
          <p:nvPr/>
        </p:nvSpPr>
        <p:spPr>
          <a:xfrm>
            <a:off x="-373227" y="-303180"/>
            <a:ext cx="13751254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72" name="Image-to-Image…"/>
          <p:cNvSpPr txBox="1"/>
          <p:nvPr>
            <p:ph type="subTitle" sz="quarter" idx="1"/>
          </p:nvPr>
        </p:nvSpPr>
        <p:spPr>
          <a:xfrm>
            <a:off x="1270000" y="383300"/>
            <a:ext cx="10464800" cy="2270861"/>
          </a:xfrm>
          <a:prstGeom prst="rect">
            <a:avLst/>
          </a:prstGeom>
        </p:spPr>
        <p:txBody>
          <a:bodyPr/>
          <a:lstStyle/>
          <a:p>
            <a:pPr defTabSz="543305">
              <a:defRPr sz="6231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Image-to-Image</a:t>
            </a:r>
          </a:p>
          <a:p>
            <a:pPr defTabSz="543305">
              <a:defRPr sz="6231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(Variational AutoEncoders)</a:t>
            </a:r>
          </a:p>
        </p:txBody>
      </p:sp>
      <p:pic>
        <p:nvPicPr>
          <p:cNvPr id="5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1854" y="2279981"/>
            <a:ext cx="6601092" cy="7625920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sampling…"/>
          <p:cNvSpPr txBox="1"/>
          <p:nvPr/>
        </p:nvSpPr>
        <p:spPr>
          <a:xfrm>
            <a:off x="8481923" y="4442423"/>
            <a:ext cx="3990300" cy="2316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67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sampling</a:t>
            </a:r>
          </a:p>
          <a:p>
            <a:pPr>
              <a:defRPr b="0" sz="67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layer</a:t>
            </a:r>
          </a:p>
        </p:txBody>
      </p:sp>
      <p:sp>
        <p:nvSpPr>
          <p:cNvPr id="575" name="Outro modelo generativo"/>
          <p:cNvSpPr txBox="1"/>
          <p:nvPr/>
        </p:nvSpPr>
        <p:spPr>
          <a:xfrm>
            <a:off x="-132362" y="5082675"/>
            <a:ext cx="3830454" cy="1036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9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Outro modelo generativo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41385" y="1054895"/>
            <a:ext cx="15420558" cy="10266289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Rectangle"/>
          <p:cNvSpPr/>
          <p:nvPr/>
        </p:nvSpPr>
        <p:spPr>
          <a:xfrm>
            <a:off x="-305623" y="-120260"/>
            <a:ext cx="13616046" cy="3647875"/>
          </a:xfrm>
          <a:prstGeom prst="rect">
            <a:avLst/>
          </a:prstGeom>
          <a:solidFill>
            <a:srgbClr val="B4BBC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79" name="Temos varias abordagens em self-driving cars para cada empresa que está na luta.…"/>
          <p:cNvSpPr txBox="1"/>
          <p:nvPr/>
        </p:nvSpPr>
        <p:spPr>
          <a:xfrm>
            <a:off x="2386322" y="140542"/>
            <a:ext cx="8544679" cy="312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22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Temos varias abordagens em self-driving cars para cada empresa que está na luta.</a:t>
            </a:r>
          </a:p>
          <a:p>
            <a:pPr>
              <a:defRPr b="0" sz="22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</a:p>
          <a:p>
            <a:pPr>
              <a:defRPr b="0" sz="22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Algumas acreditam que é importante criar um state-vector claro e interpretáveis (</a:t>
            </a:r>
            <a:r>
              <a:t>waymo</a:t>
            </a:r>
            <a:r>
              <a:t>)</a:t>
            </a:r>
          </a:p>
          <a:p>
            <a:pPr>
              <a:defRPr b="0" sz="22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</a:p>
          <a:p>
            <a:pPr>
              <a:defRPr b="0" sz="22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Outras já querem realizar o mapeamento direto dos sensores para a ação.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20" y="1903117"/>
            <a:ext cx="12885960" cy="5947366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Hoje a briga ainda está no Level 2"/>
          <p:cNvSpPr txBox="1"/>
          <p:nvPr/>
        </p:nvSpPr>
        <p:spPr>
          <a:xfrm>
            <a:off x="2797030" y="7970908"/>
            <a:ext cx="4704210" cy="459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Hoje a briga ainda está no Level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MAS…"/>
          <p:cNvSpPr txBox="1"/>
          <p:nvPr/>
        </p:nvSpPr>
        <p:spPr>
          <a:xfrm>
            <a:off x="5089983" y="4102099"/>
            <a:ext cx="2824834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9300">
                <a:solidFill>
                  <a:srgbClr val="ACABB2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MAS…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7800" r="0" b="13288"/>
          <a:stretch>
            <a:fillRect/>
          </a:stretch>
        </p:blipFill>
        <p:spPr>
          <a:xfrm>
            <a:off x="-58886" y="1661914"/>
            <a:ext cx="13122490" cy="810157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Operando com Imagens"/>
          <p:cNvSpPr txBox="1"/>
          <p:nvPr>
            <p:ph type="subTitle" sz="quarter" idx="1"/>
          </p:nvPr>
        </p:nvSpPr>
        <p:spPr>
          <a:xfrm>
            <a:off x="1270000" y="302587"/>
            <a:ext cx="10464800" cy="1130301"/>
          </a:xfrm>
          <a:prstGeom prst="rect">
            <a:avLst/>
          </a:prstGeom>
        </p:spPr>
        <p:txBody>
          <a:bodyPr/>
          <a:lstStyle>
            <a:lvl1pPr defTabSz="449833">
              <a:defRPr sz="6160">
                <a:solidFill>
                  <a:srgbClr val="EEFFEF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Operando com Imagens</a:t>
            </a:r>
          </a:p>
        </p:txBody>
      </p:sp>
      <p:sp>
        <p:nvSpPr>
          <p:cNvPr id="195" name="Rectangle"/>
          <p:cNvSpPr/>
          <p:nvPr/>
        </p:nvSpPr>
        <p:spPr>
          <a:xfrm>
            <a:off x="-332526" y="1679387"/>
            <a:ext cx="13669852" cy="8486989"/>
          </a:xfrm>
          <a:prstGeom prst="rect">
            <a:avLst/>
          </a:prstGeom>
          <a:solidFill>
            <a:srgbClr val="000000">
              <a:alpha val="2585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Rectangle"/>
          <p:cNvSpPr/>
          <p:nvPr/>
        </p:nvSpPr>
        <p:spPr>
          <a:xfrm>
            <a:off x="-413207" y="-723561"/>
            <a:ext cx="15600434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87" name="Data Hungry"/>
          <p:cNvSpPr txBox="1"/>
          <p:nvPr>
            <p:ph type="subTitle" sz="quarter" idx="1"/>
          </p:nvPr>
        </p:nvSpPr>
        <p:spPr>
          <a:xfrm>
            <a:off x="1270000" y="681212"/>
            <a:ext cx="10464800" cy="1130301"/>
          </a:xfrm>
          <a:prstGeom prst="rect">
            <a:avLst/>
          </a:prstGeom>
        </p:spPr>
        <p:txBody>
          <a:bodyPr/>
          <a:lstStyle>
            <a:lvl1pPr defTabSz="537463">
              <a:defRPr sz="6164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Data Hungry</a:t>
            </a:r>
          </a:p>
        </p:txBody>
      </p:sp>
      <p:pic>
        <p:nvPicPr>
          <p:cNvPr id="58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503" r="0" b="6548"/>
          <a:stretch>
            <a:fillRect/>
          </a:stretch>
        </p:blipFill>
        <p:spPr>
          <a:xfrm>
            <a:off x="746521" y="2956917"/>
            <a:ext cx="11537321" cy="5287751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Conseguimos utilizar alguns truques para superar isso, mas muitas vezes as abordagens clássicas ainda valem a pena (custo computacional baixo), quando os problemas não são tão “difíceis”"/>
          <p:cNvSpPr txBox="1"/>
          <p:nvPr/>
        </p:nvSpPr>
        <p:spPr>
          <a:xfrm>
            <a:off x="661985" y="8424526"/>
            <a:ext cx="11706230" cy="1221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2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Conseguimos utilizar alguns truques para superar isso, mas muitas vezes as abordagens clássicas ainda valem a pena (custo computacional baixo), quando os problemas não são tão “difíceis”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Rectangle"/>
          <p:cNvSpPr/>
          <p:nvPr/>
        </p:nvSpPr>
        <p:spPr>
          <a:xfrm>
            <a:off x="-165832" y="-303180"/>
            <a:ext cx="13751255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5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9143" y="3108656"/>
            <a:ext cx="10006514" cy="4984088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Dropout"/>
          <p:cNvSpPr txBox="1"/>
          <p:nvPr/>
        </p:nvSpPr>
        <p:spPr>
          <a:xfrm>
            <a:off x="1270000" y="825660"/>
            <a:ext cx="104648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50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Dropout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Rectangle"/>
          <p:cNvSpPr/>
          <p:nvPr/>
        </p:nvSpPr>
        <p:spPr>
          <a:xfrm>
            <a:off x="-413207" y="-723561"/>
            <a:ext cx="15600434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96" name="Data Augmentation"/>
          <p:cNvSpPr txBox="1"/>
          <p:nvPr>
            <p:ph type="subTitle" sz="quarter" idx="1"/>
          </p:nvPr>
        </p:nvSpPr>
        <p:spPr>
          <a:xfrm>
            <a:off x="1270000" y="-34656"/>
            <a:ext cx="10184277" cy="2181433"/>
          </a:xfrm>
          <a:prstGeom prst="rect">
            <a:avLst/>
          </a:prstGeom>
        </p:spPr>
        <p:txBody>
          <a:bodyPr/>
          <a:lstStyle>
            <a:lvl1pPr>
              <a:defRPr sz="67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Data Augmentation</a:t>
            </a:r>
          </a:p>
        </p:txBody>
      </p:sp>
      <p:pic>
        <p:nvPicPr>
          <p:cNvPr id="5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654" y="2252699"/>
            <a:ext cx="11389492" cy="57738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Rectangle"/>
          <p:cNvSpPr/>
          <p:nvPr/>
        </p:nvSpPr>
        <p:spPr>
          <a:xfrm>
            <a:off x="-165832" y="-303180"/>
            <a:ext cx="13751255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00" name="Batch Normalization"/>
          <p:cNvSpPr txBox="1"/>
          <p:nvPr/>
        </p:nvSpPr>
        <p:spPr>
          <a:xfrm>
            <a:off x="1270000" y="440893"/>
            <a:ext cx="104648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50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Batch Normalization</a:t>
            </a:r>
          </a:p>
        </p:txBody>
      </p:sp>
      <p:pic>
        <p:nvPicPr>
          <p:cNvPr id="6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75" y="2003198"/>
            <a:ext cx="7989921" cy="6470849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independency"/>
          <p:cNvSpPr txBox="1"/>
          <p:nvPr/>
        </p:nvSpPr>
        <p:spPr>
          <a:xfrm>
            <a:off x="8633693" y="2554354"/>
            <a:ext cx="3906627" cy="815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5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independency</a:t>
            </a:r>
          </a:p>
        </p:txBody>
      </p:sp>
      <p:sp>
        <p:nvSpPr>
          <p:cNvPr id="603" name="gradient explosion"/>
          <p:cNvSpPr txBox="1"/>
          <p:nvPr/>
        </p:nvSpPr>
        <p:spPr>
          <a:xfrm>
            <a:off x="8181646" y="3715699"/>
            <a:ext cx="4810721" cy="780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2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gradient explosion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Rectangle"/>
          <p:cNvSpPr/>
          <p:nvPr/>
        </p:nvSpPr>
        <p:spPr>
          <a:xfrm>
            <a:off x="-165832" y="-303180"/>
            <a:ext cx="13751255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06" name="ReLU vs Leaky ReLU"/>
          <p:cNvSpPr txBox="1"/>
          <p:nvPr/>
        </p:nvSpPr>
        <p:spPr>
          <a:xfrm>
            <a:off x="1270000" y="440893"/>
            <a:ext cx="104648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50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ReLU vs Leaky ReLU</a:t>
            </a:r>
          </a:p>
        </p:txBody>
      </p:sp>
      <p:pic>
        <p:nvPicPr>
          <p:cNvPr id="6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925" y="2411113"/>
            <a:ext cx="12249741" cy="49313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Rectangle"/>
          <p:cNvSpPr/>
          <p:nvPr/>
        </p:nvSpPr>
        <p:spPr>
          <a:xfrm>
            <a:off x="-413207" y="-723561"/>
            <a:ext cx="15600434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0" name="Extreme Learning Machine…"/>
          <p:cNvSpPr txBox="1"/>
          <p:nvPr>
            <p:ph type="subTitle" sz="quarter" idx="1"/>
          </p:nvPr>
        </p:nvSpPr>
        <p:spPr>
          <a:xfrm>
            <a:off x="1270000" y="-34656"/>
            <a:ext cx="10184277" cy="2181433"/>
          </a:xfrm>
          <a:prstGeom prst="rect">
            <a:avLst/>
          </a:prstGeom>
        </p:spPr>
        <p:txBody>
          <a:bodyPr/>
          <a:lstStyle/>
          <a:p>
            <a:pPr defTabSz="479044">
              <a:defRPr sz="5494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Extreme Learning Machine </a:t>
            </a:r>
          </a:p>
          <a:p>
            <a:pPr defTabSz="479044">
              <a:defRPr sz="5494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(ELM)</a:t>
            </a:r>
          </a:p>
        </p:txBody>
      </p:sp>
      <p:pic>
        <p:nvPicPr>
          <p:cNvPr id="6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0350" y="2781300"/>
            <a:ext cx="7404100" cy="5638800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congelado"/>
          <p:cNvSpPr txBox="1"/>
          <p:nvPr/>
        </p:nvSpPr>
        <p:spPr>
          <a:xfrm>
            <a:off x="1796498" y="2290821"/>
            <a:ext cx="2736764" cy="780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2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congelado</a:t>
            </a:r>
          </a:p>
        </p:txBody>
      </p:sp>
      <p:sp>
        <p:nvSpPr>
          <p:cNvPr id="613" name="congelado"/>
          <p:cNvSpPr txBox="1"/>
          <p:nvPr/>
        </p:nvSpPr>
        <p:spPr>
          <a:xfrm>
            <a:off x="4539319" y="1907416"/>
            <a:ext cx="2736764" cy="780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2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congelado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Rectangle"/>
          <p:cNvSpPr/>
          <p:nvPr/>
        </p:nvSpPr>
        <p:spPr>
          <a:xfrm>
            <a:off x="-165832" y="-303180"/>
            <a:ext cx="13751255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6" name="Referências"/>
          <p:cNvSpPr txBox="1"/>
          <p:nvPr>
            <p:ph type="subTitle" sz="quarter" idx="1"/>
          </p:nvPr>
        </p:nvSpPr>
        <p:spPr>
          <a:xfrm>
            <a:off x="1270000" y="630650"/>
            <a:ext cx="10464800" cy="1130301"/>
          </a:xfrm>
          <a:prstGeom prst="rect">
            <a:avLst/>
          </a:prstGeom>
        </p:spPr>
        <p:txBody>
          <a:bodyPr/>
          <a:lstStyle>
            <a:lvl1pPr defTabSz="566674">
              <a:defRPr sz="6499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Referências</a:t>
            </a:r>
          </a:p>
        </p:txBody>
      </p:sp>
      <p:pic>
        <p:nvPicPr>
          <p:cNvPr id="6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509" y="3406282"/>
            <a:ext cx="1991007" cy="1991006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Youtube"/>
          <p:cNvSpPr txBox="1"/>
          <p:nvPr/>
        </p:nvSpPr>
        <p:spPr>
          <a:xfrm>
            <a:off x="-2707500" y="2018466"/>
            <a:ext cx="1046480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66674">
              <a:defRPr b="0" sz="6499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Youtube</a:t>
            </a:r>
          </a:p>
        </p:txBody>
      </p:sp>
      <p:sp>
        <p:nvSpPr>
          <p:cNvPr id="619" name="Lex…"/>
          <p:cNvSpPr txBox="1"/>
          <p:nvPr/>
        </p:nvSpPr>
        <p:spPr>
          <a:xfrm>
            <a:off x="3267880" y="3634145"/>
            <a:ext cx="3534885" cy="153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373887">
              <a:defRPr b="0" sz="4287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Lex</a:t>
            </a:r>
          </a:p>
          <a:p>
            <a:pPr algn="l" defTabSz="373887">
              <a:defRPr b="0" sz="4287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Friedman</a:t>
            </a:r>
          </a:p>
        </p:txBody>
      </p:sp>
      <p:pic>
        <p:nvPicPr>
          <p:cNvPr id="6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823" y="5357067"/>
            <a:ext cx="2082379" cy="2082379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Two Minute…"/>
          <p:cNvSpPr txBox="1"/>
          <p:nvPr/>
        </p:nvSpPr>
        <p:spPr>
          <a:xfrm>
            <a:off x="3267880" y="5928352"/>
            <a:ext cx="3534885" cy="153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373887">
              <a:defRPr b="0" sz="4287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Two Minute</a:t>
            </a:r>
          </a:p>
          <a:p>
            <a:pPr algn="l" defTabSz="373887">
              <a:defRPr b="0" sz="4287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Papers</a:t>
            </a:r>
          </a:p>
        </p:txBody>
      </p:sp>
      <p:pic>
        <p:nvPicPr>
          <p:cNvPr id="62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4509" y="7465036"/>
            <a:ext cx="1991007" cy="1991007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ArXiv…"/>
          <p:cNvSpPr txBox="1"/>
          <p:nvPr/>
        </p:nvSpPr>
        <p:spPr>
          <a:xfrm>
            <a:off x="3267880" y="7692899"/>
            <a:ext cx="3534885" cy="153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373887">
              <a:defRPr b="0" sz="4287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ArXiv</a:t>
            </a:r>
          </a:p>
          <a:p>
            <a:pPr algn="l" defTabSz="373887">
              <a:defRPr b="0" sz="4287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Insights</a:t>
            </a:r>
          </a:p>
        </p:txBody>
      </p:sp>
      <p:sp>
        <p:nvSpPr>
          <p:cNvPr id="624" name="Courses"/>
          <p:cNvSpPr txBox="1"/>
          <p:nvPr/>
        </p:nvSpPr>
        <p:spPr>
          <a:xfrm>
            <a:off x="5863370" y="2132397"/>
            <a:ext cx="1046480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66674">
              <a:defRPr b="0" sz="6499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Courses</a:t>
            </a:r>
          </a:p>
        </p:txBody>
      </p:sp>
      <p:sp>
        <p:nvSpPr>
          <p:cNvPr id="625" name="cs231n…"/>
          <p:cNvSpPr txBox="1"/>
          <p:nvPr/>
        </p:nvSpPr>
        <p:spPr>
          <a:xfrm>
            <a:off x="9838732" y="3400209"/>
            <a:ext cx="3033869" cy="1434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79044">
              <a:defRPr b="0" sz="41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cs231n</a:t>
            </a:r>
          </a:p>
          <a:p>
            <a:pPr algn="l" defTabSz="479044">
              <a:defRPr b="0" sz="410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(Stanford)</a:t>
            </a:r>
          </a:p>
        </p:txBody>
      </p:sp>
      <p:sp>
        <p:nvSpPr>
          <p:cNvPr id="626" name="fast.ai…"/>
          <p:cNvSpPr txBox="1"/>
          <p:nvPr/>
        </p:nvSpPr>
        <p:spPr>
          <a:xfrm>
            <a:off x="8731112" y="5207290"/>
            <a:ext cx="4141489" cy="153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49833">
              <a:defRPr b="0" sz="385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fast.ai</a:t>
            </a:r>
          </a:p>
          <a:p>
            <a:pPr algn="l" defTabSz="449833">
              <a:defRPr b="0" sz="3850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(implementação)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Rectangle"/>
          <p:cNvSpPr/>
          <p:nvPr/>
        </p:nvSpPr>
        <p:spPr>
          <a:xfrm>
            <a:off x="-165832" y="-303180"/>
            <a:ext cx="13751255" cy="10359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29" name="Referências"/>
          <p:cNvSpPr txBox="1"/>
          <p:nvPr>
            <p:ph type="subTitle" sz="quarter" idx="1"/>
          </p:nvPr>
        </p:nvSpPr>
        <p:spPr>
          <a:xfrm>
            <a:off x="1270000" y="630650"/>
            <a:ext cx="10464800" cy="1130301"/>
          </a:xfrm>
          <a:prstGeom prst="rect">
            <a:avLst/>
          </a:prstGeom>
        </p:spPr>
        <p:txBody>
          <a:bodyPr/>
          <a:lstStyle>
            <a:lvl1pPr defTabSz="566674">
              <a:defRPr sz="6499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Referências</a:t>
            </a:r>
          </a:p>
        </p:txBody>
      </p:sp>
      <p:pic>
        <p:nvPicPr>
          <p:cNvPr id="6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220" y="3582036"/>
            <a:ext cx="3994340" cy="5369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8820" y="3582036"/>
            <a:ext cx="4196183" cy="5583722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Teoria…"/>
          <p:cNvSpPr txBox="1"/>
          <p:nvPr/>
        </p:nvSpPr>
        <p:spPr>
          <a:xfrm>
            <a:off x="971062" y="1903853"/>
            <a:ext cx="3534885" cy="153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373887">
              <a:defRPr b="0" sz="4287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Teoria</a:t>
            </a:r>
          </a:p>
          <a:p>
            <a:pPr algn="l" defTabSz="373887">
              <a:defRPr b="0" sz="4287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Clássica</a:t>
            </a:r>
          </a:p>
        </p:txBody>
      </p:sp>
      <p:sp>
        <p:nvSpPr>
          <p:cNvPr id="633" name="Teoria…"/>
          <p:cNvSpPr txBox="1"/>
          <p:nvPr/>
        </p:nvSpPr>
        <p:spPr>
          <a:xfrm>
            <a:off x="5202561" y="1903853"/>
            <a:ext cx="3534886" cy="153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373887">
              <a:defRPr b="0" sz="4287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Teoria</a:t>
            </a:r>
          </a:p>
          <a:p>
            <a:pPr algn="l" defTabSz="373887">
              <a:defRPr b="0" sz="4287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Deep</a:t>
            </a:r>
          </a:p>
        </p:txBody>
      </p:sp>
      <p:pic>
        <p:nvPicPr>
          <p:cNvPr id="63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4263" y="3582036"/>
            <a:ext cx="4466978" cy="5583722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Prática…"/>
          <p:cNvSpPr txBox="1"/>
          <p:nvPr/>
        </p:nvSpPr>
        <p:spPr>
          <a:xfrm>
            <a:off x="9200126" y="1903853"/>
            <a:ext cx="3534886" cy="153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373887">
              <a:defRPr b="0" sz="4287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Prática</a:t>
            </a:r>
          </a:p>
          <a:p>
            <a:pPr algn="l" defTabSz="373887">
              <a:defRPr b="0" sz="4287">
                <a:solidFill>
                  <a:srgbClr val="000000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Deep (keras)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Ferramentas (Classico)"/>
          <p:cNvSpPr txBox="1"/>
          <p:nvPr>
            <p:ph type="subTitle" sz="quarter" idx="1"/>
          </p:nvPr>
        </p:nvSpPr>
        <p:spPr>
          <a:xfrm>
            <a:off x="1270000" y="568360"/>
            <a:ext cx="10464800" cy="1130301"/>
          </a:xfrm>
          <a:prstGeom prst="rect">
            <a:avLst/>
          </a:prstGeom>
        </p:spPr>
        <p:txBody>
          <a:bodyPr/>
          <a:lstStyle>
            <a:lvl1pPr defTabSz="566674">
              <a:defRPr sz="6499">
                <a:solidFill>
                  <a:srgbClr val="EEFFEF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Ferramentas (Classico)</a:t>
            </a:r>
          </a:p>
        </p:txBody>
      </p:sp>
      <p:sp>
        <p:nvSpPr>
          <p:cNvPr id="638" name="OpenCV: Low-level e Utilitários…"/>
          <p:cNvSpPr txBox="1"/>
          <p:nvPr/>
        </p:nvSpPr>
        <p:spPr>
          <a:xfrm>
            <a:off x="749354" y="2739790"/>
            <a:ext cx="7956322" cy="4571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40795" indent="-540795" algn="l" defTabSz="251206">
              <a:buSzPct val="145000"/>
              <a:buChar char="-"/>
              <a:defRPr b="0" sz="3870">
                <a:solidFill>
                  <a:srgbClr val="EEFFE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>
                <a:latin typeface="Futura Bold"/>
                <a:ea typeface="Futura Bold"/>
                <a:cs typeface="Futura Bold"/>
                <a:sym typeface="Futura Bold"/>
              </a:rPr>
              <a:t>OpenCV: </a:t>
            </a:r>
            <a:r>
              <a:t>Low-level e Utilitários</a:t>
            </a:r>
          </a:p>
          <a:p>
            <a:pPr marL="540795" indent="-540795" algn="l" defTabSz="251206">
              <a:buSzPct val="145000"/>
              <a:buChar char="-"/>
              <a:defRPr b="0" sz="3870">
                <a:solidFill>
                  <a:srgbClr val="EEFFE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>
                <a:latin typeface="Futura Bold"/>
                <a:ea typeface="Futura Bold"/>
                <a:cs typeface="Futura Bold"/>
                <a:sym typeface="Futura Bold"/>
              </a:rPr>
              <a:t>skimage:</a:t>
            </a:r>
            <a:r>
              <a:t> Filtros e Transformadas</a:t>
            </a:r>
          </a:p>
          <a:p>
            <a:pPr marL="540795" indent="-540795" algn="l" defTabSz="251206">
              <a:buSzPct val="145000"/>
              <a:buChar char="-"/>
              <a:defRPr b="0" sz="3870">
                <a:solidFill>
                  <a:srgbClr val="EEFFE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>
                <a:latin typeface="Futura Bold"/>
                <a:ea typeface="Futura Bold"/>
                <a:cs typeface="Futura Bold"/>
                <a:sym typeface="Futura Bold"/>
              </a:rPr>
              <a:t>OCR:</a:t>
            </a:r>
            <a:r>
              <a:t> Tesseract e Attention-OCR</a:t>
            </a:r>
          </a:p>
          <a:p>
            <a:pPr defTabSz="251206">
              <a:defRPr b="0" sz="2881">
                <a:solidFill>
                  <a:srgbClr val="EEFFEF"/>
                </a:solidFill>
                <a:latin typeface="Geneva"/>
                <a:ea typeface="Geneva"/>
                <a:cs typeface="Geneva"/>
                <a:sym typeface="Genev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Ferramentas (Deep)"/>
          <p:cNvSpPr txBox="1"/>
          <p:nvPr>
            <p:ph type="subTitle" sz="quarter" idx="1"/>
          </p:nvPr>
        </p:nvSpPr>
        <p:spPr>
          <a:xfrm>
            <a:off x="1270000" y="568360"/>
            <a:ext cx="10464800" cy="1130301"/>
          </a:xfrm>
          <a:prstGeom prst="rect">
            <a:avLst/>
          </a:prstGeom>
        </p:spPr>
        <p:txBody>
          <a:bodyPr/>
          <a:lstStyle>
            <a:lvl1pPr defTabSz="566674">
              <a:defRPr sz="6499">
                <a:solidFill>
                  <a:srgbClr val="EEFFEF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Ferramentas (Deep)</a:t>
            </a:r>
          </a:p>
        </p:txBody>
      </p:sp>
      <p:sp>
        <p:nvSpPr>
          <p:cNvPr id="641" name="TensorFlow: Low-level…"/>
          <p:cNvSpPr txBox="1"/>
          <p:nvPr/>
        </p:nvSpPr>
        <p:spPr>
          <a:xfrm>
            <a:off x="855689" y="2590922"/>
            <a:ext cx="7199770" cy="4571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03065" indent="-503065" algn="l" defTabSz="233679">
              <a:buSzPct val="145000"/>
              <a:buChar char="-"/>
              <a:defRPr b="0" sz="3600">
                <a:solidFill>
                  <a:srgbClr val="EEFFE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>
                <a:latin typeface="Futura Bold"/>
                <a:ea typeface="Futura Bold"/>
                <a:cs typeface="Futura Bold"/>
                <a:sym typeface="Futura Bold"/>
              </a:rPr>
              <a:t>TensorFlow: </a:t>
            </a:r>
            <a:r>
              <a:t>Low-level</a:t>
            </a:r>
          </a:p>
          <a:p>
            <a:pPr marL="503065" indent="-503065" algn="l" defTabSz="233679">
              <a:buSzPct val="145000"/>
              <a:buChar char="-"/>
              <a:defRPr b="0" sz="3600">
                <a:solidFill>
                  <a:srgbClr val="EEFFE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>
                <a:latin typeface="Futura Bold"/>
                <a:ea typeface="Futura Bold"/>
                <a:cs typeface="Futura Bold"/>
                <a:sym typeface="Futura Bold"/>
              </a:rPr>
              <a:t>PyTorch:</a:t>
            </a:r>
            <a:r>
              <a:t> Alternativa Low-level</a:t>
            </a:r>
          </a:p>
          <a:p>
            <a:pPr marL="503065" indent="-503065" algn="l" defTabSz="233679">
              <a:buSzPct val="145000"/>
              <a:buChar char="-"/>
              <a:defRPr b="0" sz="3600">
                <a:solidFill>
                  <a:srgbClr val="EEFFE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>
                <a:latin typeface="Futura Bold"/>
                <a:ea typeface="Futura Bold"/>
                <a:cs typeface="Futura Bold"/>
                <a:sym typeface="Futura Bold"/>
              </a:rPr>
              <a:t>Keras:</a:t>
            </a:r>
            <a:r>
              <a:t> High-level</a:t>
            </a:r>
          </a:p>
          <a:p>
            <a:pPr marL="503065" indent="-503065" algn="l" defTabSz="233679">
              <a:buSzPct val="145000"/>
              <a:buChar char="-"/>
              <a:defRPr b="0" sz="3600">
                <a:solidFill>
                  <a:srgbClr val="EEFFE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>
                <a:latin typeface="Futura Bold"/>
                <a:ea typeface="Futura Bold"/>
                <a:cs typeface="Futura Bold"/>
                <a:sym typeface="Futura Bold"/>
              </a:rPr>
              <a:t>TensorFlow.js:</a:t>
            </a:r>
            <a:r>
              <a:t> Browser</a:t>
            </a:r>
          </a:p>
          <a:p>
            <a:pPr marL="503065" indent="-503065" algn="l" defTabSz="233679">
              <a:buSzPct val="145000"/>
              <a:buChar char="-"/>
              <a:defRPr b="0" sz="3600">
                <a:solidFill>
                  <a:srgbClr val="EEFFE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>
                <a:latin typeface="Futura Bold"/>
                <a:ea typeface="Futura Bold"/>
                <a:cs typeface="Futura Bold"/>
                <a:sym typeface="Futura Bold"/>
              </a:rPr>
              <a:t>TensorFlow Lite:</a:t>
            </a:r>
            <a:r>
              <a:t> Phone</a:t>
            </a:r>
          </a:p>
          <a:p>
            <a:pPr marL="503065" indent="-503065" algn="l" defTabSz="233679">
              <a:buSzPct val="145000"/>
              <a:buChar char="-"/>
              <a:defRPr b="0" sz="3600">
                <a:solidFill>
                  <a:srgbClr val="EEFFE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>
                <a:latin typeface="Futura Bold"/>
                <a:ea typeface="Futura Bold"/>
                <a:cs typeface="Futura Bold"/>
                <a:sym typeface="Futura Bold"/>
              </a:rPr>
              <a:t>TensorBoard: </a:t>
            </a:r>
            <a:r>
              <a:t>Visualização</a:t>
            </a:r>
          </a:p>
          <a:p>
            <a:pPr defTabSz="233679">
              <a:defRPr b="0" sz="2680">
                <a:solidFill>
                  <a:srgbClr val="EEFFEF"/>
                </a:solidFill>
                <a:latin typeface="Geneva"/>
                <a:ea typeface="Geneva"/>
                <a:cs typeface="Geneva"/>
                <a:sym typeface="Geneva"/>
              </a:defRPr>
            </a:pPr>
          </a:p>
        </p:txBody>
      </p:sp>
      <p:pic>
        <p:nvPicPr>
          <p:cNvPr id="6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62468" y="2279836"/>
            <a:ext cx="2534541" cy="2112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50259" y="4973551"/>
            <a:ext cx="1958959" cy="19589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"/>
          <p:cNvSpPr/>
          <p:nvPr/>
        </p:nvSpPr>
        <p:spPr>
          <a:xfrm>
            <a:off x="-446931" y="-986380"/>
            <a:ext cx="15600433" cy="11726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8" name="OpenCV"/>
          <p:cNvSpPr txBox="1"/>
          <p:nvPr>
            <p:ph type="subTitle" sz="quarter" idx="1"/>
          </p:nvPr>
        </p:nvSpPr>
        <p:spPr>
          <a:xfrm>
            <a:off x="8958284" y="2522722"/>
            <a:ext cx="3444231" cy="1034793"/>
          </a:xfrm>
          <a:prstGeom prst="rect">
            <a:avLst/>
          </a:prstGeom>
        </p:spPr>
        <p:txBody>
          <a:bodyPr/>
          <a:lstStyle>
            <a:lvl1pPr defTabSz="443991">
              <a:defRPr sz="5548">
                <a:solidFill>
                  <a:srgbClr val="3A3A3A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OpenCV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91452" y="516462"/>
            <a:ext cx="1977895" cy="1831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Screen Shot 2019-08-21 at 1.56.43 AM.png" descr="Screen Shot 2019-08-21 at 1.56.4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04" y="53952"/>
            <a:ext cx="8211209" cy="9645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Outros tópicos"/>
          <p:cNvSpPr txBox="1"/>
          <p:nvPr>
            <p:ph type="subTitle" sz="quarter" idx="1"/>
          </p:nvPr>
        </p:nvSpPr>
        <p:spPr>
          <a:xfrm>
            <a:off x="1270000" y="808450"/>
            <a:ext cx="10464800" cy="1130301"/>
          </a:xfrm>
          <a:prstGeom prst="rect">
            <a:avLst/>
          </a:prstGeom>
        </p:spPr>
        <p:txBody>
          <a:bodyPr/>
          <a:lstStyle>
            <a:lvl1pPr defTabSz="566674">
              <a:defRPr sz="6499">
                <a:solidFill>
                  <a:srgbClr val="EEFFEF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Outros tópicos</a:t>
            </a:r>
          </a:p>
        </p:txBody>
      </p:sp>
      <p:sp>
        <p:nvSpPr>
          <p:cNvPr id="646" name="Pré-processamento:…"/>
          <p:cNvSpPr txBox="1"/>
          <p:nvPr/>
        </p:nvSpPr>
        <p:spPr>
          <a:xfrm>
            <a:off x="912204" y="2195578"/>
            <a:ext cx="11180392" cy="6810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32308">
              <a:defRPr b="0" sz="4958">
                <a:solidFill>
                  <a:srgbClr val="EEFFEF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Pré-processamento:</a:t>
            </a:r>
          </a:p>
          <a:p>
            <a:pPr marL="635959" indent="-635959" algn="l" defTabSz="432308">
              <a:buSzPct val="145000"/>
              <a:buChar char="-"/>
              <a:defRPr b="0" sz="4958">
                <a:solidFill>
                  <a:srgbClr val="EEFFEF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Transformadas (Hough, Fourrier, Wavelets)</a:t>
            </a:r>
          </a:p>
          <a:p>
            <a:pPr marL="635959" indent="-635959" algn="l" defTabSz="432308">
              <a:buSzPct val="145000"/>
              <a:buChar char="-"/>
              <a:defRPr b="0" sz="4958">
                <a:solidFill>
                  <a:srgbClr val="EEFFEF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Técnicas de Realce</a:t>
            </a:r>
          </a:p>
          <a:p>
            <a:pPr algn="l" defTabSz="432308">
              <a:defRPr b="0" sz="4958">
                <a:solidFill>
                  <a:srgbClr val="EEFFEF"/>
                </a:solidFill>
                <a:latin typeface="Geneva"/>
                <a:ea typeface="Geneva"/>
                <a:cs typeface="Geneva"/>
                <a:sym typeface="Geneva"/>
              </a:defRPr>
            </a:pPr>
          </a:p>
          <a:p>
            <a:pPr algn="l" defTabSz="432308">
              <a:defRPr b="0" sz="4958">
                <a:solidFill>
                  <a:srgbClr val="EEFFEF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Extração de Features</a:t>
            </a:r>
          </a:p>
          <a:p>
            <a:pPr marL="930672" indent="-930672" algn="l" defTabSz="432308">
              <a:buSzPct val="145000"/>
              <a:buChar char="-"/>
              <a:defRPr b="0" sz="4958">
                <a:solidFill>
                  <a:srgbClr val="EEFFEF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SIFT, SURF</a:t>
            </a:r>
          </a:p>
          <a:p>
            <a:pPr marL="930672" indent="-930672" algn="l" defTabSz="432308">
              <a:buSzPct val="145000"/>
              <a:buChar char="-"/>
              <a:defRPr b="0" sz="4958">
                <a:solidFill>
                  <a:srgbClr val="EEFFEF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Features de Cores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Outros tópicos"/>
          <p:cNvSpPr txBox="1"/>
          <p:nvPr>
            <p:ph type="subTitle" sz="quarter" idx="1"/>
          </p:nvPr>
        </p:nvSpPr>
        <p:spPr>
          <a:xfrm>
            <a:off x="1270000" y="808450"/>
            <a:ext cx="10464800" cy="1130301"/>
          </a:xfrm>
          <a:prstGeom prst="rect">
            <a:avLst/>
          </a:prstGeom>
        </p:spPr>
        <p:txBody>
          <a:bodyPr/>
          <a:lstStyle>
            <a:lvl1pPr defTabSz="566674">
              <a:defRPr sz="6499">
                <a:solidFill>
                  <a:srgbClr val="EEFFEF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Outros tópicos</a:t>
            </a:r>
          </a:p>
        </p:txBody>
      </p:sp>
      <p:sp>
        <p:nvSpPr>
          <p:cNvPr id="649" name="Deep:…"/>
          <p:cNvSpPr txBox="1"/>
          <p:nvPr/>
        </p:nvSpPr>
        <p:spPr>
          <a:xfrm>
            <a:off x="912204" y="2462945"/>
            <a:ext cx="11809181" cy="6931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38150">
              <a:defRPr b="0" sz="5025">
                <a:solidFill>
                  <a:srgbClr val="EEFFEF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Deep:</a:t>
            </a:r>
          </a:p>
          <a:p>
            <a:pPr marL="644553" indent="-644553" algn="l" defTabSz="438150">
              <a:buSzPct val="145000"/>
              <a:buChar char="-"/>
              <a:defRPr b="0" sz="5025">
                <a:solidFill>
                  <a:srgbClr val="EEFFEF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Interpretação (LRP, Sensibilidade)</a:t>
            </a:r>
          </a:p>
          <a:p>
            <a:pPr marL="644553" indent="-644553" algn="l" defTabSz="438150">
              <a:buSzPct val="145000"/>
              <a:buChar char="-"/>
              <a:defRPr b="0" sz="5025">
                <a:solidFill>
                  <a:srgbClr val="EEFFEF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Redes Siamesas</a:t>
            </a:r>
          </a:p>
          <a:p>
            <a:pPr marL="644553" indent="-644553" algn="l" defTabSz="438150">
              <a:buSzPct val="145000"/>
              <a:buChar char="-"/>
              <a:defRPr b="0" sz="5025">
                <a:solidFill>
                  <a:srgbClr val="EEFFEF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Style Transfer</a:t>
            </a:r>
          </a:p>
          <a:p>
            <a:pPr marL="644553" indent="-644553" algn="l" defTabSz="438150">
              <a:buSzPct val="145000"/>
              <a:buChar char="-"/>
              <a:defRPr b="0" sz="5025">
                <a:solidFill>
                  <a:srgbClr val="EEFFEF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Image Captioning</a:t>
            </a:r>
          </a:p>
          <a:p>
            <a:pPr marL="644553" indent="-644553" algn="l" defTabSz="438150">
              <a:buSzPct val="145000"/>
              <a:buChar char="-"/>
              <a:defRPr b="0" sz="5025">
                <a:solidFill>
                  <a:srgbClr val="EEFFEF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Image Synthesis</a:t>
            </a:r>
          </a:p>
          <a:p>
            <a:pPr marL="644553" indent="-644553" algn="l" defTabSz="438150">
              <a:buSzPct val="145000"/>
              <a:buChar char="-"/>
              <a:defRPr b="0" sz="5025">
                <a:solidFill>
                  <a:srgbClr val="EEFFEF"/>
                </a:solidFill>
                <a:latin typeface="Geneva"/>
                <a:ea typeface="Geneva"/>
                <a:cs typeface="Geneva"/>
                <a:sym typeface="Geneva"/>
              </a:defRPr>
            </a:pPr>
            <a:r>
              <a:t>Weakly Supervision e Self-superv.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OBRIGADO! :)"/>
          <p:cNvSpPr txBox="1"/>
          <p:nvPr>
            <p:ph type="subTitle" sz="quarter" idx="1"/>
          </p:nvPr>
        </p:nvSpPr>
        <p:spPr>
          <a:xfrm>
            <a:off x="1521960" y="3989447"/>
            <a:ext cx="10464801" cy="1130301"/>
          </a:xfrm>
          <a:prstGeom prst="rect">
            <a:avLst/>
          </a:prstGeom>
        </p:spPr>
        <p:txBody>
          <a:bodyPr/>
          <a:lstStyle>
            <a:lvl1pPr defTabSz="566674">
              <a:defRPr sz="6499">
                <a:solidFill>
                  <a:srgbClr val="EEFFEF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OBRIGADO!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13967423</vt:lpwstr>
  </property>
  <property fmtid="{D5CDD505-2E9C-101B-9397-08002B2CF9AE}" name="NXPowerLiteSettings" pid="3">
    <vt:lpwstr>C7000400038000</vt:lpwstr>
  </property>
  <property fmtid="{D5CDD505-2E9C-101B-9397-08002B2CF9AE}" name="NXPowerLiteVersion" pid="4">
    <vt:lpwstr>S8.2.2</vt:lpwstr>
  </property>
</Properties>
</file>